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301" r:id="rId4"/>
    <p:sldId id="263" r:id="rId5"/>
    <p:sldId id="284" r:id="rId6"/>
    <p:sldId id="258" r:id="rId7"/>
    <p:sldId id="296" r:id="rId8"/>
    <p:sldId id="302" r:id="rId9"/>
    <p:sldId id="288" r:id="rId10"/>
    <p:sldId id="299" r:id="rId11"/>
    <p:sldId id="289" r:id="rId12"/>
    <p:sldId id="300" r:id="rId13"/>
    <p:sldId id="298" r:id="rId14"/>
    <p:sldId id="290" r:id="rId15"/>
    <p:sldId id="291" r:id="rId16"/>
    <p:sldId id="292" r:id="rId17"/>
    <p:sldId id="293" r:id="rId18"/>
    <p:sldId id="303" r:id="rId19"/>
    <p:sldId id="294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AA378-395D-4890-BF7B-17E76F567ED4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</dgm:pt>
    <dgm:pt modelId="{CC641A90-DA1F-4907-91AB-A7BC3CCC5977}">
      <dgm:prSet phldrT="[Text]" custT="1"/>
      <dgm:spPr/>
      <dgm:t>
        <a:bodyPr/>
        <a:lstStyle/>
        <a:p>
          <a:r>
            <a:rPr lang="en-US" sz="1600" dirty="0"/>
            <a:t>Arc-melting</a:t>
          </a:r>
        </a:p>
      </dgm:t>
    </dgm:pt>
    <dgm:pt modelId="{984D2A58-98F9-49EE-AA26-6197DFE79D66}" type="parTrans" cxnId="{C8E6C9BC-0E83-41FD-8230-458229009AE3}">
      <dgm:prSet/>
      <dgm:spPr/>
      <dgm:t>
        <a:bodyPr/>
        <a:lstStyle/>
        <a:p>
          <a:endParaRPr lang="en-US" sz="1600"/>
        </a:p>
      </dgm:t>
    </dgm:pt>
    <dgm:pt modelId="{F978AE9E-9371-4005-A8B4-FA8F8A44B62B}" type="sibTrans" cxnId="{C8E6C9BC-0E83-41FD-8230-458229009AE3}">
      <dgm:prSet custT="1"/>
      <dgm:spPr/>
      <dgm:t>
        <a:bodyPr/>
        <a:lstStyle/>
        <a:p>
          <a:endParaRPr lang="en-US" sz="1600"/>
        </a:p>
      </dgm:t>
    </dgm:pt>
    <dgm:pt modelId="{6AE595CB-1589-4712-9F01-E34073C936CB}">
      <dgm:prSet phldrT="[Text]" custT="1"/>
      <dgm:spPr/>
      <dgm:t>
        <a:bodyPr/>
        <a:lstStyle/>
        <a:p>
          <a:r>
            <a:rPr lang="en-US" sz="1600" dirty="0"/>
            <a:t>NC wire cut</a:t>
          </a:r>
        </a:p>
      </dgm:t>
    </dgm:pt>
    <dgm:pt modelId="{8C41B3DF-0CD6-4179-B36F-23C02C250B6A}" type="parTrans" cxnId="{AB8CFB93-E9C8-456D-8D2E-13D5FA2CF12E}">
      <dgm:prSet/>
      <dgm:spPr/>
      <dgm:t>
        <a:bodyPr/>
        <a:lstStyle/>
        <a:p>
          <a:endParaRPr lang="en-US" sz="1600"/>
        </a:p>
      </dgm:t>
    </dgm:pt>
    <dgm:pt modelId="{22152FFE-A6C5-4DC3-B388-42A7F0F57BAA}" type="sibTrans" cxnId="{AB8CFB93-E9C8-456D-8D2E-13D5FA2CF12E}">
      <dgm:prSet custT="1"/>
      <dgm:spPr/>
      <dgm:t>
        <a:bodyPr/>
        <a:lstStyle/>
        <a:p>
          <a:endParaRPr lang="en-US" sz="1600"/>
        </a:p>
      </dgm:t>
    </dgm:pt>
    <dgm:pt modelId="{178ABE52-B864-4385-9BD3-00AF1ACB02D9}">
      <dgm:prSet phldrT="[Text]" custT="1"/>
      <dgm:spPr/>
      <dgm:t>
        <a:bodyPr/>
        <a:lstStyle/>
        <a:p>
          <a:r>
            <a:rPr lang="en-US" sz="1600" dirty="0"/>
            <a:t>Vacuum sealing</a:t>
          </a:r>
        </a:p>
      </dgm:t>
    </dgm:pt>
    <dgm:pt modelId="{30C5B6C2-642F-440E-A8EB-58FFEBB19AA6}" type="parTrans" cxnId="{1A5DAADB-9E7E-476A-B9B8-F70DA80D9F00}">
      <dgm:prSet/>
      <dgm:spPr/>
      <dgm:t>
        <a:bodyPr/>
        <a:lstStyle/>
        <a:p>
          <a:endParaRPr lang="en-US" sz="1600"/>
        </a:p>
      </dgm:t>
    </dgm:pt>
    <dgm:pt modelId="{51E6165F-B32E-4FFB-BC96-7D3811749089}" type="sibTrans" cxnId="{1A5DAADB-9E7E-476A-B9B8-F70DA80D9F00}">
      <dgm:prSet custT="1"/>
      <dgm:spPr/>
      <dgm:t>
        <a:bodyPr/>
        <a:lstStyle/>
        <a:p>
          <a:endParaRPr lang="en-US" sz="1600"/>
        </a:p>
      </dgm:t>
    </dgm:pt>
    <dgm:pt modelId="{7F0FA9CF-8CF4-493B-B756-BEB13A8DD291}">
      <dgm:prSet phldrT="[Text]" custT="1"/>
      <dgm:spPr/>
      <dgm:t>
        <a:bodyPr/>
        <a:lstStyle/>
        <a:p>
          <a:r>
            <a:rPr lang="en-US" sz="1600" dirty="0"/>
            <a:t>Heat treatment 1150C, 3hours</a:t>
          </a:r>
        </a:p>
      </dgm:t>
    </dgm:pt>
    <dgm:pt modelId="{AE122FD7-0FBA-425D-829C-45DC8F11794F}" type="parTrans" cxnId="{9C50FC16-2DEC-4EB7-B216-3C5DF8D7B2B5}">
      <dgm:prSet/>
      <dgm:spPr/>
      <dgm:t>
        <a:bodyPr/>
        <a:lstStyle/>
        <a:p>
          <a:endParaRPr lang="en-US" sz="1600"/>
        </a:p>
      </dgm:t>
    </dgm:pt>
    <dgm:pt modelId="{03ECB516-7A2A-4CDD-96B7-864A494111DA}" type="sibTrans" cxnId="{9C50FC16-2DEC-4EB7-B216-3C5DF8D7B2B5}">
      <dgm:prSet custT="1"/>
      <dgm:spPr/>
      <dgm:t>
        <a:bodyPr/>
        <a:lstStyle/>
        <a:p>
          <a:endParaRPr lang="en-US" sz="1600"/>
        </a:p>
      </dgm:t>
    </dgm:pt>
    <dgm:pt modelId="{C85DD04F-E2DA-4FE3-B2F6-C47B6AC51B20}">
      <dgm:prSet phldrT="[Text]" custT="1"/>
      <dgm:spPr/>
      <dgm:t>
        <a:bodyPr/>
        <a:lstStyle/>
        <a:p>
          <a:r>
            <a:rPr lang="en-US" sz="1600" dirty="0"/>
            <a:t>Annealing 840C, 20h</a:t>
          </a:r>
        </a:p>
      </dgm:t>
    </dgm:pt>
    <dgm:pt modelId="{7C677077-46B7-464B-B1D7-1B1CD97E3A84}" type="parTrans" cxnId="{46E9BAC4-85A5-4494-910F-E219637EC14B}">
      <dgm:prSet/>
      <dgm:spPr/>
      <dgm:t>
        <a:bodyPr/>
        <a:lstStyle/>
        <a:p>
          <a:endParaRPr lang="en-US" sz="1600"/>
        </a:p>
      </dgm:t>
    </dgm:pt>
    <dgm:pt modelId="{B60B52AC-37C4-429C-8440-DCE1EB31A1F0}" type="sibTrans" cxnId="{46E9BAC4-85A5-4494-910F-E219637EC14B}">
      <dgm:prSet custT="1"/>
      <dgm:spPr/>
      <dgm:t>
        <a:bodyPr/>
        <a:lstStyle/>
        <a:p>
          <a:endParaRPr lang="en-US" sz="1600"/>
        </a:p>
      </dgm:t>
    </dgm:pt>
    <dgm:pt modelId="{3A0D0D50-6EE3-4356-90F8-4BC914ABE8E5}" type="pres">
      <dgm:prSet presAssocID="{CA6AA378-395D-4890-BF7B-17E76F567ED4}" presName="linearFlow" presStyleCnt="0">
        <dgm:presLayoutVars>
          <dgm:resizeHandles val="exact"/>
        </dgm:presLayoutVars>
      </dgm:prSet>
      <dgm:spPr/>
    </dgm:pt>
    <dgm:pt modelId="{7E761BD6-BFD9-4DA2-A0B2-314831A95974}" type="pres">
      <dgm:prSet presAssocID="{CC641A90-DA1F-4907-91AB-A7BC3CCC5977}" presName="node" presStyleLbl="node1" presStyleIdx="0" presStyleCnt="5">
        <dgm:presLayoutVars>
          <dgm:bulletEnabled val="1"/>
        </dgm:presLayoutVars>
      </dgm:prSet>
      <dgm:spPr/>
    </dgm:pt>
    <dgm:pt modelId="{0E92F375-5407-4884-89FE-355149683BFB}" type="pres">
      <dgm:prSet presAssocID="{F978AE9E-9371-4005-A8B4-FA8F8A44B62B}" presName="sibTrans" presStyleLbl="sibTrans2D1" presStyleIdx="0" presStyleCnt="4"/>
      <dgm:spPr/>
    </dgm:pt>
    <dgm:pt modelId="{10CAFFE3-470D-46D4-B4E9-30D3F2D31601}" type="pres">
      <dgm:prSet presAssocID="{F978AE9E-9371-4005-A8B4-FA8F8A44B62B}" presName="connectorText" presStyleLbl="sibTrans2D1" presStyleIdx="0" presStyleCnt="4"/>
      <dgm:spPr/>
    </dgm:pt>
    <dgm:pt modelId="{6BF2E0E6-A72D-40AB-AA0C-48F085607EE3}" type="pres">
      <dgm:prSet presAssocID="{6AE595CB-1589-4712-9F01-E34073C936CB}" presName="node" presStyleLbl="node1" presStyleIdx="1" presStyleCnt="5">
        <dgm:presLayoutVars>
          <dgm:bulletEnabled val="1"/>
        </dgm:presLayoutVars>
      </dgm:prSet>
      <dgm:spPr/>
    </dgm:pt>
    <dgm:pt modelId="{0088EE86-9DDE-45B3-871A-2567A4F6B407}" type="pres">
      <dgm:prSet presAssocID="{22152FFE-A6C5-4DC3-B388-42A7F0F57BAA}" presName="sibTrans" presStyleLbl="sibTrans2D1" presStyleIdx="1" presStyleCnt="4"/>
      <dgm:spPr/>
    </dgm:pt>
    <dgm:pt modelId="{B3986578-7C49-4411-B2CE-6E56BBC5573D}" type="pres">
      <dgm:prSet presAssocID="{22152FFE-A6C5-4DC3-B388-42A7F0F57BAA}" presName="connectorText" presStyleLbl="sibTrans2D1" presStyleIdx="1" presStyleCnt="4"/>
      <dgm:spPr/>
    </dgm:pt>
    <dgm:pt modelId="{B070C72E-33B5-41D1-92F2-511EDA7BE2B5}" type="pres">
      <dgm:prSet presAssocID="{178ABE52-B864-4385-9BD3-00AF1ACB02D9}" presName="node" presStyleLbl="node1" presStyleIdx="2" presStyleCnt="5" custLinFactNeighborY="-109">
        <dgm:presLayoutVars>
          <dgm:bulletEnabled val="1"/>
        </dgm:presLayoutVars>
      </dgm:prSet>
      <dgm:spPr/>
    </dgm:pt>
    <dgm:pt modelId="{4461D38B-25F6-4CD0-8E72-1053E2DEE7C4}" type="pres">
      <dgm:prSet presAssocID="{51E6165F-B32E-4FFB-BC96-7D3811749089}" presName="sibTrans" presStyleLbl="sibTrans2D1" presStyleIdx="2" presStyleCnt="4"/>
      <dgm:spPr/>
    </dgm:pt>
    <dgm:pt modelId="{C3F52E60-4971-4234-B36D-ACFF29EA3408}" type="pres">
      <dgm:prSet presAssocID="{51E6165F-B32E-4FFB-BC96-7D3811749089}" presName="connectorText" presStyleLbl="sibTrans2D1" presStyleIdx="2" presStyleCnt="4"/>
      <dgm:spPr/>
    </dgm:pt>
    <dgm:pt modelId="{E51B7A6E-F10D-4ADE-979D-2AC068C00216}" type="pres">
      <dgm:prSet presAssocID="{7F0FA9CF-8CF4-493B-B756-BEB13A8DD291}" presName="node" presStyleLbl="node1" presStyleIdx="3" presStyleCnt="5">
        <dgm:presLayoutVars>
          <dgm:bulletEnabled val="1"/>
        </dgm:presLayoutVars>
      </dgm:prSet>
      <dgm:spPr/>
    </dgm:pt>
    <dgm:pt modelId="{9F0FE912-DCBB-4BD0-B527-0F6FAA67DC2F}" type="pres">
      <dgm:prSet presAssocID="{03ECB516-7A2A-4CDD-96B7-864A494111DA}" presName="sibTrans" presStyleLbl="sibTrans2D1" presStyleIdx="3" presStyleCnt="4"/>
      <dgm:spPr/>
    </dgm:pt>
    <dgm:pt modelId="{5EE7716F-822A-4661-BCF3-5B394E3D1E40}" type="pres">
      <dgm:prSet presAssocID="{03ECB516-7A2A-4CDD-96B7-864A494111DA}" presName="connectorText" presStyleLbl="sibTrans2D1" presStyleIdx="3" presStyleCnt="4"/>
      <dgm:spPr/>
    </dgm:pt>
    <dgm:pt modelId="{2619009A-81AE-4793-911D-485DFDE6D7C7}" type="pres">
      <dgm:prSet presAssocID="{C85DD04F-E2DA-4FE3-B2F6-C47B6AC51B20}" presName="node" presStyleLbl="node1" presStyleIdx="4" presStyleCnt="5">
        <dgm:presLayoutVars>
          <dgm:bulletEnabled val="1"/>
        </dgm:presLayoutVars>
      </dgm:prSet>
      <dgm:spPr/>
    </dgm:pt>
  </dgm:ptLst>
  <dgm:cxnLst>
    <dgm:cxn modelId="{8042670F-18AB-49D9-8E70-EDC9563AF0B2}" type="presOf" srcId="{C85DD04F-E2DA-4FE3-B2F6-C47B6AC51B20}" destId="{2619009A-81AE-4793-911D-485DFDE6D7C7}" srcOrd="0" destOrd="0" presId="urn:microsoft.com/office/officeart/2005/8/layout/process2"/>
    <dgm:cxn modelId="{9C50FC16-2DEC-4EB7-B216-3C5DF8D7B2B5}" srcId="{CA6AA378-395D-4890-BF7B-17E76F567ED4}" destId="{7F0FA9CF-8CF4-493B-B756-BEB13A8DD291}" srcOrd="3" destOrd="0" parTransId="{AE122FD7-0FBA-425D-829C-45DC8F11794F}" sibTransId="{03ECB516-7A2A-4CDD-96B7-864A494111DA}"/>
    <dgm:cxn modelId="{FDC7CA23-FF22-43CC-A13B-337D8DE6EBDC}" type="presOf" srcId="{22152FFE-A6C5-4DC3-B388-42A7F0F57BAA}" destId="{0088EE86-9DDE-45B3-871A-2567A4F6B407}" srcOrd="0" destOrd="0" presId="urn:microsoft.com/office/officeart/2005/8/layout/process2"/>
    <dgm:cxn modelId="{EA7DD931-FA3E-45C6-BB12-224F171DD7D8}" type="presOf" srcId="{7F0FA9CF-8CF4-493B-B756-BEB13A8DD291}" destId="{E51B7A6E-F10D-4ADE-979D-2AC068C00216}" srcOrd="0" destOrd="0" presId="urn:microsoft.com/office/officeart/2005/8/layout/process2"/>
    <dgm:cxn modelId="{0DC6E27A-0751-4D3D-B3CB-B2BF6DB3888C}" type="presOf" srcId="{51E6165F-B32E-4FFB-BC96-7D3811749089}" destId="{C3F52E60-4971-4234-B36D-ACFF29EA3408}" srcOrd="1" destOrd="0" presId="urn:microsoft.com/office/officeart/2005/8/layout/process2"/>
    <dgm:cxn modelId="{AB8CFB93-E9C8-456D-8D2E-13D5FA2CF12E}" srcId="{CA6AA378-395D-4890-BF7B-17E76F567ED4}" destId="{6AE595CB-1589-4712-9F01-E34073C936CB}" srcOrd="1" destOrd="0" parTransId="{8C41B3DF-0CD6-4179-B36F-23C02C250B6A}" sibTransId="{22152FFE-A6C5-4DC3-B388-42A7F0F57BAA}"/>
    <dgm:cxn modelId="{304C5DA6-0391-4F49-9370-543D2071397E}" type="presOf" srcId="{F978AE9E-9371-4005-A8B4-FA8F8A44B62B}" destId="{0E92F375-5407-4884-89FE-355149683BFB}" srcOrd="0" destOrd="0" presId="urn:microsoft.com/office/officeart/2005/8/layout/process2"/>
    <dgm:cxn modelId="{5588CAA7-2AD0-49F0-9838-09D06FD4E42E}" type="presOf" srcId="{6AE595CB-1589-4712-9F01-E34073C936CB}" destId="{6BF2E0E6-A72D-40AB-AA0C-48F085607EE3}" srcOrd="0" destOrd="0" presId="urn:microsoft.com/office/officeart/2005/8/layout/process2"/>
    <dgm:cxn modelId="{58896DB7-A3F1-4C78-81FF-A3D65956145C}" type="presOf" srcId="{CC641A90-DA1F-4907-91AB-A7BC3CCC5977}" destId="{7E761BD6-BFD9-4DA2-A0B2-314831A95974}" srcOrd="0" destOrd="0" presId="urn:microsoft.com/office/officeart/2005/8/layout/process2"/>
    <dgm:cxn modelId="{C8E6C9BC-0E83-41FD-8230-458229009AE3}" srcId="{CA6AA378-395D-4890-BF7B-17E76F567ED4}" destId="{CC641A90-DA1F-4907-91AB-A7BC3CCC5977}" srcOrd="0" destOrd="0" parTransId="{984D2A58-98F9-49EE-AA26-6197DFE79D66}" sibTransId="{F978AE9E-9371-4005-A8B4-FA8F8A44B62B}"/>
    <dgm:cxn modelId="{C9FF1CBD-9B76-431F-B7DA-87E77C4CC1C5}" type="presOf" srcId="{51E6165F-B32E-4FFB-BC96-7D3811749089}" destId="{4461D38B-25F6-4CD0-8E72-1053E2DEE7C4}" srcOrd="0" destOrd="0" presId="urn:microsoft.com/office/officeart/2005/8/layout/process2"/>
    <dgm:cxn modelId="{321E64C4-665F-414D-A5D1-91C45220DD1E}" type="presOf" srcId="{03ECB516-7A2A-4CDD-96B7-864A494111DA}" destId="{9F0FE912-DCBB-4BD0-B527-0F6FAA67DC2F}" srcOrd="0" destOrd="0" presId="urn:microsoft.com/office/officeart/2005/8/layout/process2"/>
    <dgm:cxn modelId="{46E9BAC4-85A5-4494-910F-E219637EC14B}" srcId="{CA6AA378-395D-4890-BF7B-17E76F567ED4}" destId="{C85DD04F-E2DA-4FE3-B2F6-C47B6AC51B20}" srcOrd="4" destOrd="0" parTransId="{7C677077-46B7-464B-B1D7-1B1CD97E3A84}" sibTransId="{B60B52AC-37C4-429C-8440-DCE1EB31A1F0}"/>
    <dgm:cxn modelId="{559850C9-98C5-4892-B661-32DDE4AD83B7}" type="presOf" srcId="{22152FFE-A6C5-4DC3-B388-42A7F0F57BAA}" destId="{B3986578-7C49-4411-B2CE-6E56BBC5573D}" srcOrd="1" destOrd="0" presId="urn:microsoft.com/office/officeart/2005/8/layout/process2"/>
    <dgm:cxn modelId="{2486F7CB-6810-4C21-B356-0B67C23FF863}" type="presOf" srcId="{F978AE9E-9371-4005-A8B4-FA8F8A44B62B}" destId="{10CAFFE3-470D-46D4-B4E9-30D3F2D31601}" srcOrd="1" destOrd="0" presId="urn:microsoft.com/office/officeart/2005/8/layout/process2"/>
    <dgm:cxn modelId="{E00C27D5-040C-482F-B6CA-7FEECC123CF9}" type="presOf" srcId="{03ECB516-7A2A-4CDD-96B7-864A494111DA}" destId="{5EE7716F-822A-4661-BCF3-5B394E3D1E40}" srcOrd="1" destOrd="0" presId="urn:microsoft.com/office/officeart/2005/8/layout/process2"/>
    <dgm:cxn modelId="{F8E376D5-85BB-4E82-B89A-C2E9BF0A509B}" type="presOf" srcId="{CA6AA378-395D-4890-BF7B-17E76F567ED4}" destId="{3A0D0D50-6EE3-4356-90F8-4BC914ABE8E5}" srcOrd="0" destOrd="0" presId="urn:microsoft.com/office/officeart/2005/8/layout/process2"/>
    <dgm:cxn modelId="{1A5DAADB-9E7E-476A-B9B8-F70DA80D9F00}" srcId="{CA6AA378-395D-4890-BF7B-17E76F567ED4}" destId="{178ABE52-B864-4385-9BD3-00AF1ACB02D9}" srcOrd="2" destOrd="0" parTransId="{30C5B6C2-642F-440E-A8EB-58FFEBB19AA6}" sibTransId="{51E6165F-B32E-4FFB-BC96-7D3811749089}"/>
    <dgm:cxn modelId="{09F608E9-A77F-46EB-B229-79A5DC8DFACA}" type="presOf" srcId="{178ABE52-B864-4385-9BD3-00AF1ACB02D9}" destId="{B070C72E-33B5-41D1-92F2-511EDA7BE2B5}" srcOrd="0" destOrd="0" presId="urn:microsoft.com/office/officeart/2005/8/layout/process2"/>
    <dgm:cxn modelId="{9AC3A75A-A138-4A82-AF08-FF288E8DE486}" type="presParOf" srcId="{3A0D0D50-6EE3-4356-90F8-4BC914ABE8E5}" destId="{7E761BD6-BFD9-4DA2-A0B2-314831A95974}" srcOrd="0" destOrd="0" presId="urn:microsoft.com/office/officeart/2005/8/layout/process2"/>
    <dgm:cxn modelId="{5BEF3875-EDF8-479E-814D-803A0DB38D7A}" type="presParOf" srcId="{3A0D0D50-6EE3-4356-90F8-4BC914ABE8E5}" destId="{0E92F375-5407-4884-89FE-355149683BFB}" srcOrd="1" destOrd="0" presId="urn:microsoft.com/office/officeart/2005/8/layout/process2"/>
    <dgm:cxn modelId="{030225AC-2060-4E90-9D3D-BE8AA90E8F5D}" type="presParOf" srcId="{0E92F375-5407-4884-89FE-355149683BFB}" destId="{10CAFFE3-470D-46D4-B4E9-30D3F2D31601}" srcOrd="0" destOrd="0" presId="urn:microsoft.com/office/officeart/2005/8/layout/process2"/>
    <dgm:cxn modelId="{E82AA611-E4BC-44B8-ABB4-3C8B8A39E074}" type="presParOf" srcId="{3A0D0D50-6EE3-4356-90F8-4BC914ABE8E5}" destId="{6BF2E0E6-A72D-40AB-AA0C-48F085607EE3}" srcOrd="2" destOrd="0" presId="urn:microsoft.com/office/officeart/2005/8/layout/process2"/>
    <dgm:cxn modelId="{5FD3C417-E4BF-440A-A5A9-3001DF614187}" type="presParOf" srcId="{3A0D0D50-6EE3-4356-90F8-4BC914ABE8E5}" destId="{0088EE86-9DDE-45B3-871A-2567A4F6B407}" srcOrd="3" destOrd="0" presId="urn:microsoft.com/office/officeart/2005/8/layout/process2"/>
    <dgm:cxn modelId="{0B215E43-2A01-4912-BCE6-9B1B543732D7}" type="presParOf" srcId="{0088EE86-9DDE-45B3-871A-2567A4F6B407}" destId="{B3986578-7C49-4411-B2CE-6E56BBC5573D}" srcOrd="0" destOrd="0" presId="urn:microsoft.com/office/officeart/2005/8/layout/process2"/>
    <dgm:cxn modelId="{B5603DA8-F5F0-4FC3-8FA3-487E5D3C2B28}" type="presParOf" srcId="{3A0D0D50-6EE3-4356-90F8-4BC914ABE8E5}" destId="{B070C72E-33B5-41D1-92F2-511EDA7BE2B5}" srcOrd="4" destOrd="0" presId="urn:microsoft.com/office/officeart/2005/8/layout/process2"/>
    <dgm:cxn modelId="{B7288E4F-9862-4A99-AAF7-9661DFDDB70E}" type="presParOf" srcId="{3A0D0D50-6EE3-4356-90F8-4BC914ABE8E5}" destId="{4461D38B-25F6-4CD0-8E72-1053E2DEE7C4}" srcOrd="5" destOrd="0" presId="urn:microsoft.com/office/officeart/2005/8/layout/process2"/>
    <dgm:cxn modelId="{2835E5F0-86C4-40BE-9313-44815F0B8AFF}" type="presParOf" srcId="{4461D38B-25F6-4CD0-8E72-1053E2DEE7C4}" destId="{C3F52E60-4971-4234-B36D-ACFF29EA3408}" srcOrd="0" destOrd="0" presId="urn:microsoft.com/office/officeart/2005/8/layout/process2"/>
    <dgm:cxn modelId="{CBBCBE5C-BFDE-4260-86DB-8B5B1A65D1EC}" type="presParOf" srcId="{3A0D0D50-6EE3-4356-90F8-4BC914ABE8E5}" destId="{E51B7A6E-F10D-4ADE-979D-2AC068C00216}" srcOrd="6" destOrd="0" presId="urn:microsoft.com/office/officeart/2005/8/layout/process2"/>
    <dgm:cxn modelId="{0E37FD0B-DB8D-431D-AA3B-5C6BFEF9A2AE}" type="presParOf" srcId="{3A0D0D50-6EE3-4356-90F8-4BC914ABE8E5}" destId="{9F0FE912-DCBB-4BD0-B527-0F6FAA67DC2F}" srcOrd="7" destOrd="0" presId="urn:microsoft.com/office/officeart/2005/8/layout/process2"/>
    <dgm:cxn modelId="{9EEC3857-7FAC-4CC2-B808-C95924BBE569}" type="presParOf" srcId="{9F0FE912-DCBB-4BD0-B527-0F6FAA67DC2F}" destId="{5EE7716F-822A-4661-BCF3-5B394E3D1E40}" srcOrd="0" destOrd="0" presId="urn:microsoft.com/office/officeart/2005/8/layout/process2"/>
    <dgm:cxn modelId="{B7895389-74A3-46E3-B062-EB28754539D0}" type="presParOf" srcId="{3A0D0D50-6EE3-4356-90F8-4BC914ABE8E5}" destId="{2619009A-81AE-4793-911D-485DFDE6D7C7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6AA378-395D-4890-BF7B-17E76F567ED4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</dgm:pt>
    <dgm:pt modelId="{CC641A90-DA1F-4907-91AB-A7BC3CCC5977}">
      <dgm:prSet phldrT="[Text]" custT="1"/>
      <dgm:spPr/>
      <dgm:t>
        <a:bodyPr/>
        <a:lstStyle/>
        <a:p>
          <a:r>
            <a:rPr lang="en-US" sz="1400" dirty="0"/>
            <a:t>XRD</a:t>
          </a:r>
        </a:p>
      </dgm:t>
    </dgm:pt>
    <dgm:pt modelId="{984D2A58-98F9-49EE-AA26-6197DFE79D66}" type="parTrans" cxnId="{C8E6C9BC-0E83-41FD-8230-458229009AE3}">
      <dgm:prSet/>
      <dgm:spPr/>
      <dgm:t>
        <a:bodyPr/>
        <a:lstStyle/>
        <a:p>
          <a:endParaRPr lang="en-US" sz="1400"/>
        </a:p>
      </dgm:t>
    </dgm:pt>
    <dgm:pt modelId="{F978AE9E-9371-4005-A8B4-FA8F8A44B62B}" type="sibTrans" cxnId="{C8E6C9BC-0E83-41FD-8230-458229009AE3}">
      <dgm:prSet custT="1"/>
      <dgm:spPr/>
      <dgm:t>
        <a:bodyPr/>
        <a:lstStyle/>
        <a:p>
          <a:endParaRPr lang="en-US" sz="1400"/>
        </a:p>
      </dgm:t>
    </dgm:pt>
    <dgm:pt modelId="{7F0FA9CF-8CF4-493B-B756-BEB13A8DD291}">
      <dgm:prSet phldrT="[Text]" custT="1"/>
      <dgm:spPr/>
      <dgm:t>
        <a:bodyPr/>
        <a:lstStyle/>
        <a:p>
          <a:r>
            <a:rPr lang="en-US" sz="1400" dirty="0"/>
            <a:t>Thermal conductivity by PEM-2</a:t>
          </a:r>
        </a:p>
      </dgm:t>
    </dgm:pt>
    <dgm:pt modelId="{AE122FD7-0FBA-425D-829C-45DC8F11794F}" type="parTrans" cxnId="{9C50FC16-2DEC-4EB7-B216-3C5DF8D7B2B5}">
      <dgm:prSet/>
      <dgm:spPr/>
      <dgm:t>
        <a:bodyPr/>
        <a:lstStyle/>
        <a:p>
          <a:endParaRPr lang="en-US" sz="1400"/>
        </a:p>
      </dgm:t>
    </dgm:pt>
    <dgm:pt modelId="{03ECB516-7A2A-4CDD-96B7-864A494111DA}" type="sibTrans" cxnId="{9C50FC16-2DEC-4EB7-B216-3C5DF8D7B2B5}">
      <dgm:prSet custT="1"/>
      <dgm:spPr/>
      <dgm:t>
        <a:bodyPr/>
        <a:lstStyle/>
        <a:p>
          <a:endParaRPr lang="en-US" sz="1400"/>
        </a:p>
      </dgm:t>
    </dgm:pt>
    <dgm:pt modelId="{C85DD04F-E2DA-4FE3-B2F6-C47B6AC51B20}">
      <dgm:prSet phldrT="[Text]" custT="1"/>
      <dgm:spPr/>
      <dgm:t>
        <a:bodyPr/>
        <a:lstStyle/>
        <a:p>
          <a:r>
            <a:rPr lang="en-US" sz="1400" i="1" dirty="0"/>
            <a:t>ZT </a:t>
          </a:r>
          <a:r>
            <a:rPr lang="en-US" sz="1400" dirty="0"/>
            <a:t>calculated by above parameters</a:t>
          </a:r>
        </a:p>
      </dgm:t>
    </dgm:pt>
    <dgm:pt modelId="{7C677077-46B7-464B-B1D7-1B1CD97E3A84}" type="parTrans" cxnId="{46E9BAC4-85A5-4494-910F-E219637EC14B}">
      <dgm:prSet/>
      <dgm:spPr/>
      <dgm:t>
        <a:bodyPr/>
        <a:lstStyle/>
        <a:p>
          <a:endParaRPr lang="en-US" sz="1400"/>
        </a:p>
      </dgm:t>
    </dgm:pt>
    <dgm:pt modelId="{B60B52AC-37C4-429C-8440-DCE1EB31A1F0}" type="sibTrans" cxnId="{46E9BAC4-85A5-4494-910F-E219637EC14B}">
      <dgm:prSet custT="1"/>
      <dgm:spPr/>
      <dgm:t>
        <a:bodyPr/>
        <a:lstStyle/>
        <a:p>
          <a:endParaRPr lang="en-US" sz="1400"/>
        </a:p>
      </dgm:t>
    </dgm:pt>
    <dgm:pt modelId="{178ABE52-B864-4385-9BD3-00AF1ACB02D9}">
      <dgm:prSet phldrT="[Text]" custT="1"/>
      <dgm:spPr/>
      <dgm:t>
        <a:bodyPr/>
        <a:lstStyle/>
        <a:p>
          <a:r>
            <a:rPr lang="en-US" sz="1400" dirty="0"/>
            <a:t>Resistivity by </a:t>
          </a:r>
          <a:r>
            <a:rPr lang="en-US" sz="1400" dirty="0" err="1"/>
            <a:t>Resitest</a:t>
          </a:r>
          <a:r>
            <a:rPr lang="en-US" sz="1400" dirty="0"/>
            <a:t> 8300 and homemade apparatus</a:t>
          </a:r>
        </a:p>
      </dgm:t>
    </dgm:pt>
    <dgm:pt modelId="{51E6165F-B32E-4FFB-BC96-7D3811749089}" type="sibTrans" cxnId="{1A5DAADB-9E7E-476A-B9B8-F70DA80D9F00}">
      <dgm:prSet custT="1"/>
      <dgm:spPr/>
      <dgm:t>
        <a:bodyPr/>
        <a:lstStyle/>
        <a:p>
          <a:endParaRPr lang="en-US" sz="1400"/>
        </a:p>
      </dgm:t>
    </dgm:pt>
    <dgm:pt modelId="{30C5B6C2-642F-440E-A8EB-58FFEBB19AA6}" type="parTrans" cxnId="{1A5DAADB-9E7E-476A-B9B8-F70DA80D9F00}">
      <dgm:prSet/>
      <dgm:spPr/>
      <dgm:t>
        <a:bodyPr/>
        <a:lstStyle/>
        <a:p>
          <a:endParaRPr lang="en-US" sz="1400"/>
        </a:p>
      </dgm:t>
    </dgm:pt>
    <dgm:pt modelId="{362656BB-89B0-4DA5-8D51-EA2229381C9E}">
      <dgm:prSet phldrT="[Text]" custT="1"/>
      <dgm:spPr/>
      <dgm:t>
        <a:bodyPr/>
        <a:lstStyle/>
        <a:p>
          <a:r>
            <a:rPr lang="en-US" sz="1400" dirty="0" err="1"/>
            <a:t>Seebeck</a:t>
          </a:r>
          <a:r>
            <a:rPr lang="en-US" sz="1400" dirty="0"/>
            <a:t> coefficient by </a:t>
          </a:r>
          <a:r>
            <a:rPr lang="en-US" sz="1400" dirty="0" err="1"/>
            <a:t>Resitest</a:t>
          </a:r>
          <a:r>
            <a:rPr lang="en-US" sz="1400" dirty="0"/>
            <a:t> 8300 and homemade apparatus</a:t>
          </a:r>
        </a:p>
      </dgm:t>
    </dgm:pt>
    <dgm:pt modelId="{5197ECC1-8290-4D6B-AB5A-FBB8A055BE26}" type="parTrans" cxnId="{9997A36E-7232-4355-8DED-5F4B2E568285}">
      <dgm:prSet/>
      <dgm:spPr/>
      <dgm:t>
        <a:bodyPr/>
        <a:lstStyle/>
        <a:p>
          <a:endParaRPr lang="en-US" sz="1400"/>
        </a:p>
      </dgm:t>
    </dgm:pt>
    <dgm:pt modelId="{53455DB4-D900-4714-86ED-B8BA124FB652}" type="sibTrans" cxnId="{9997A36E-7232-4355-8DED-5F4B2E568285}">
      <dgm:prSet custT="1"/>
      <dgm:spPr/>
      <dgm:t>
        <a:bodyPr/>
        <a:lstStyle/>
        <a:p>
          <a:endParaRPr lang="en-US" sz="1400"/>
        </a:p>
      </dgm:t>
    </dgm:pt>
    <dgm:pt modelId="{3A0D0D50-6EE3-4356-90F8-4BC914ABE8E5}" type="pres">
      <dgm:prSet presAssocID="{CA6AA378-395D-4890-BF7B-17E76F567ED4}" presName="linearFlow" presStyleCnt="0">
        <dgm:presLayoutVars>
          <dgm:resizeHandles val="exact"/>
        </dgm:presLayoutVars>
      </dgm:prSet>
      <dgm:spPr/>
    </dgm:pt>
    <dgm:pt modelId="{7E761BD6-BFD9-4DA2-A0B2-314831A95974}" type="pres">
      <dgm:prSet presAssocID="{CC641A90-DA1F-4907-91AB-A7BC3CCC5977}" presName="node" presStyleLbl="node1" presStyleIdx="0" presStyleCnt="5" custLinFactNeighborX="-719" custLinFactNeighborY="9501">
        <dgm:presLayoutVars>
          <dgm:bulletEnabled val="1"/>
        </dgm:presLayoutVars>
      </dgm:prSet>
      <dgm:spPr/>
    </dgm:pt>
    <dgm:pt modelId="{0E92F375-5407-4884-89FE-355149683BFB}" type="pres">
      <dgm:prSet presAssocID="{F978AE9E-9371-4005-A8B4-FA8F8A44B62B}" presName="sibTrans" presStyleLbl="sibTrans2D1" presStyleIdx="0" presStyleCnt="4"/>
      <dgm:spPr/>
    </dgm:pt>
    <dgm:pt modelId="{10CAFFE3-470D-46D4-B4E9-30D3F2D31601}" type="pres">
      <dgm:prSet presAssocID="{F978AE9E-9371-4005-A8B4-FA8F8A44B62B}" presName="connectorText" presStyleLbl="sibTrans2D1" presStyleIdx="0" presStyleCnt="4"/>
      <dgm:spPr/>
    </dgm:pt>
    <dgm:pt modelId="{EC897E02-9A86-4887-8389-2A649D6B03B3}" type="pres">
      <dgm:prSet presAssocID="{362656BB-89B0-4DA5-8D51-EA2229381C9E}" presName="node" presStyleLbl="node1" presStyleIdx="1" presStyleCnt="5">
        <dgm:presLayoutVars>
          <dgm:bulletEnabled val="1"/>
        </dgm:presLayoutVars>
      </dgm:prSet>
      <dgm:spPr/>
    </dgm:pt>
    <dgm:pt modelId="{4D469757-6C31-42EF-A43A-ADCA1A9E738B}" type="pres">
      <dgm:prSet presAssocID="{53455DB4-D900-4714-86ED-B8BA124FB652}" presName="sibTrans" presStyleLbl="sibTrans2D1" presStyleIdx="1" presStyleCnt="4"/>
      <dgm:spPr/>
    </dgm:pt>
    <dgm:pt modelId="{09F2B30D-AF71-4D2E-A572-8A2CFDC400C6}" type="pres">
      <dgm:prSet presAssocID="{53455DB4-D900-4714-86ED-B8BA124FB652}" presName="connectorText" presStyleLbl="sibTrans2D1" presStyleIdx="1" presStyleCnt="4"/>
      <dgm:spPr/>
    </dgm:pt>
    <dgm:pt modelId="{B070C72E-33B5-41D1-92F2-511EDA7BE2B5}" type="pres">
      <dgm:prSet presAssocID="{178ABE52-B864-4385-9BD3-00AF1ACB02D9}" presName="node" presStyleLbl="node1" presStyleIdx="2" presStyleCnt="5" custLinFactNeighborY="-109">
        <dgm:presLayoutVars>
          <dgm:bulletEnabled val="1"/>
        </dgm:presLayoutVars>
      </dgm:prSet>
      <dgm:spPr/>
    </dgm:pt>
    <dgm:pt modelId="{4461D38B-25F6-4CD0-8E72-1053E2DEE7C4}" type="pres">
      <dgm:prSet presAssocID="{51E6165F-B32E-4FFB-BC96-7D3811749089}" presName="sibTrans" presStyleLbl="sibTrans2D1" presStyleIdx="2" presStyleCnt="4"/>
      <dgm:spPr/>
    </dgm:pt>
    <dgm:pt modelId="{C3F52E60-4971-4234-B36D-ACFF29EA3408}" type="pres">
      <dgm:prSet presAssocID="{51E6165F-B32E-4FFB-BC96-7D3811749089}" presName="connectorText" presStyleLbl="sibTrans2D1" presStyleIdx="2" presStyleCnt="4"/>
      <dgm:spPr/>
    </dgm:pt>
    <dgm:pt modelId="{E51B7A6E-F10D-4ADE-979D-2AC068C00216}" type="pres">
      <dgm:prSet presAssocID="{7F0FA9CF-8CF4-493B-B756-BEB13A8DD291}" presName="node" presStyleLbl="node1" presStyleIdx="3" presStyleCnt="5">
        <dgm:presLayoutVars>
          <dgm:bulletEnabled val="1"/>
        </dgm:presLayoutVars>
      </dgm:prSet>
      <dgm:spPr/>
    </dgm:pt>
    <dgm:pt modelId="{9F0FE912-DCBB-4BD0-B527-0F6FAA67DC2F}" type="pres">
      <dgm:prSet presAssocID="{03ECB516-7A2A-4CDD-96B7-864A494111DA}" presName="sibTrans" presStyleLbl="sibTrans2D1" presStyleIdx="3" presStyleCnt="4"/>
      <dgm:spPr/>
    </dgm:pt>
    <dgm:pt modelId="{5EE7716F-822A-4661-BCF3-5B394E3D1E40}" type="pres">
      <dgm:prSet presAssocID="{03ECB516-7A2A-4CDD-96B7-864A494111DA}" presName="connectorText" presStyleLbl="sibTrans2D1" presStyleIdx="3" presStyleCnt="4"/>
      <dgm:spPr/>
    </dgm:pt>
    <dgm:pt modelId="{2619009A-81AE-4793-911D-485DFDE6D7C7}" type="pres">
      <dgm:prSet presAssocID="{C85DD04F-E2DA-4FE3-B2F6-C47B6AC51B20}" presName="node" presStyleLbl="node1" presStyleIdx="4" presStyleCnt="5">
        <dgm:presLayoutVars>
          <dgm:bulletEnabled val="1"/>
        </dgm:presLayoutVars>
      </dgm:prSet>
      <dgm:spPr/>
    </dgm:pt>
  </dgm:ptLst>
  <dgm:cxnLst>
    <dgm:cxn modelId="{8042670F-18AB-49D9-8E70-EDC9563AF0B2}" type="presOf" srcId="{C85DD04F-E2DA-4FE3-B2F6-C47B6AC51B20}" destId="{2619009A-81AE-4793-911D-485DFDE6D7C7}" srcOrd="0" destOrd="0" presId="urn:microsoft.com/office/officeart/2005/8/layout/process2"/>
    <dgm:cxn modelId="{9C50FC16-2DEC-4EB7-B216-3C5DF8D7B2B5}" srcId="{CA6AA378-395D-4890-BF7B-17E76F567ED4}" destId="{7F0FA9CF-8CF4-493B-B756-BEB13A8DD291}" srcOrd="3" destOrd="0" parTransId="{AE122FD7-0FBA-425D-829C-45DC8F11794F}" sibTransId="{03ECB516-7A2A-4CDD-96B7-864A494111DA}"/>
    <dgm:cxn modelId="{BF51821F-E28D-4857-B589-EC7A520C97D4}" type="presOf" srcId="{53455DB4-D900-4714-86ED-B8BA124FB652}" destId="{4D469757-6C31-42EF-A43A-ADCA1A9E738B}" srcOrd="0" destOrd="0" presId="urn:microsoft.com/office/officeart/2005/8/layout/process2"/>
    <dgm:cxn modelId="{FBBB9331-A1F1-4770-9EF0-3AAC577548DD}" type="presOf" srcId="{53455DB4-D900-4714-86ED-B8BA124FB652}" destId="{09F2B30D-AF71-4D2E-A572-8A2CFDC400C6}" srcOrd="1" destOrd="0" presId="urn:microsoft.com/office/officeart/2005/8/layout/process2"/>
    <dgm:cxn modelId="{EA7DD931-FA3E-45C6-BB12-224F171DD7D8}" type="presOf" srcId="{7F0FA9CF-8CF4-493B-B756-BEB13A8DD291}" destId="{E51B7A6E-F10D-4ADE-979D-2AC068C00216}" srcOrd="0" destOrd="0" presId="urn:microsoft.com/office/officeart/2005/8/layout/process2"/>
    <dgm:cxn modelId="{9997A36E-7232-4355-8DED-5F4B2E568285}" srcId="{CA6AA378-395D-4890-BF7B-17E76F567ED4}" destId="{362656BB-89B0-4DA5-8D51-EA2229381C9E}" srcOrd="1" destOrd="0" parTransId="{5197ECC1-8290-4D6B-AB5A-FBB8A055BE26}" sibTransId="{53455DB4-D900-4714-86ED-B8BA124FB652}"/>
    <dgm:cxn modelId="{0DC6E27A-0751-4D3D-B3CB-B2BF6DB3888C}" type="presOf" srcId="{51E6165F-B32E-4FFB-BC96-7D3811749089}" destId="{C3F52E60-4971-4234-B36D-ACFF29EA3408}" srcOrd="1" destOrd="0" presId="urn:microsoft.com/office/officeart/2005/8/layout/process2"/>
    <dgm:cxn modelId="{304C5DA6-0391-4F49-9370-543D2071397E}" type="presOf" srcId="{F978AE9E-9371-4005-A8B4-FA8F8A44B62B}" destId="{0E92F375-5407-4884-89FE-355149683BFB}" srcOrd="0" destOrd="0" presId="urn:microsoft.com/office/officeart/2005/8/layout/process2"/>
    <dgm:cxn modelId="{126FCAB0-5A41-4C31-B275-A41A3B1C9949}" type="presOf" srcId="{362656BB-89B0-4DA5-8D51-EA2229381C9E}" destId="{EC897E02-9A86-4887-8389-2A649D6B03B3}" srcOrd="0" destOrd="0" presId="urn:microsoft.com/office/officeart/2005/8/layout/process2"/>
    <dgm:cxn modelId="{58896DB7-A3F1-4C78-81FF-A3D65956145C}" type="presOf" srcId="{CC641A90-DA1F-4907-91AB-A7BC3CCC5977}" destId="{7E761BD6-BFD9-4DA2-A0B2-314831A95974}" srcOrd="0" destOrd="0" presId="urn:microsoft.com/office/officeart/2005/8/layout/process2"/>
    <dgm:cxn modelId="{C8E6C9BC-0E83-41FD-8230-458229009AE3}" srcId="{CA6AA378-395D-4890-BF7B-17E76F567ED4}" destId="{CC641A90-DA1F-4907-91AB-A7BC3CCC5977}" srcOrd="0" destOrd="0" parTransId="{984D2A58-98F9-49EE-AA26-6197DFE79D66}" sibTransId="{F978AE9E-9371-4005-A8B4-FA8F8A44B62B}"/>
    <dgm:cxn modelId="{C9FF1CBD-9B76-431F-B7DA-87E77C4CC1C5}" type="presOf" srcId="{51E6165F-B32E-4FFB-BC96-7D3811749089}" destId="{4461D38B-25F6-4CD0-8E72-1053E2DEE7C4}" srcOrd="0" destOrd="0" presId="urn:microsoft.com/office/officeart/2005/8/layout/process2"/>
    <dgm:cxn modelId="{321E64C4-665F-414D-A5D1-91C45220DD1E}" type="presOf" srcId="{03ECB516-7A2A-4CDD-96B7-864A494111DA}" destId="{9F0FE912-DCBB-4BD0-B527-0F6FAA67DC2F}" srcOrd="0" destOrd="0" presId="urn:microsoft.com/office/officeart/2005/8/layout/process2"/>
    <dgm:cxn modelId="{46E9BAC4-85A5-4494-910F-E219637EC14B}" srcId="{CA6AA378-395D-4890-BF7B-17E76F567ED4}" destId="{C85DD04F-E2DA-4FE3-B2F6-C47B6AC51B20}" srcOrd="4" destOrd="0" parTransId="{7C677077-46B7-464B-B1D7-1B1CD97E3A84}" sibTransId="{B60B52AC-37C4-429C-8440-DCE1EB31A1F0}"/>
    <dgm:cxn modelId="{2486F7CB-6810-4C21-B356-0B67C23FF863}" type="presOf" srcId="{F978AE9E-9371-4005-A8B4-FA8F8A44B62B}" destId="{10CAFFE3-470D-46D4-B4E9-30D3F2D31601}" srcOrd="1" destOrd="0" presId="urn:microsoft.com/office/officeart/2005/8/layout/process2"/>
    <dgm:cxn modelId="{E00C27D5-040C-482F-B6CA-7FEECC123CF9}" type="presOf" srcId="{03ECB516-7A2A-4CDD-96B7-864A494111DA}" destId="{5EE7716F-822A-4661-BCF3-5B394E3D1E40}" srcOrd="1" destOrd="0" presId="urn:microsoft.com/office/officeart/2005/8/layout/process2"/>
    <dgm:cxn modelId="{F8E376D5-85BB-4E82-B89A-C2E9BF0A509B}" type="presOf" srcId="{CA6AA378-395D-4890-BF7B-17E76F567ED4}" destId="{3A0D0D50-6EE3-4356-90F8-4BC914ABE8E5}" srcOrd="0" destOrd="0" presId="urn:microsoft.com/office/officeart/2005/8/layout/process2"/>
    <dgm:cxn modelId="{1A5DAADB-9E7E-476A-B9B8-F70DA80D9F00}" srcId="{CA6AA378-395D-4890-BF7B-17E76F567ED4}" destId="{178ABE52-B864-4385-9BD3-00AF1ACB02D9}" srcOrd="2" destOrd="0" parTransId="{30C5B6C2-642F-440E-A8EB-58FFEBB19AA6}" sibTransId="{51E6165F-B32E-4FFB-BC96-7D3811749089}"/>
    <dgm:cxn modelId="{09F608E9-A77F-46EB-B229-79A5DC8DFACA}" type="presOf" srcId="{178ABE52-B864-4385-9BD3-00AF1ACB02D9}" destId="{B070C72E-33B5-41D1-92F2-511EDA7BE2B5}" srcOrd="0" destOrd="0" presId="urn:microsoft.com/office/officeart/2005/8/layout/process2"/>
    <dgm:cxn modelId="{9AC3A75A-A138-4A82-AF08-FF288E8DE486}" type="presParOf" srcId="{3A0D0D50-6EE3-4356-90F8-4BC914ABE8E5}" destId="{7E761BD6-BFD9-4DA2-A0B2-314831A95974}" srcOrd="0" destOrd="0" presId="urn:microsoft.com/office/officeart/2005/8/layout/process2"/>
    <dgm:cxn modelId="{5BEF3875-EDF8-479E-814D-803A0DB38D7A}" type="presParOf" srcId="{3A0D0D50-6EE3-4356-90F8-4BC914ABE8E5}" destId="{0E92F375-5407-4884-89FE-355149683BFB}" srcOrd="1" destOrd="0" presId="urn:microsoft.com/office/officeart/2005/8/layout/process2"/>
    <dgm:cxn modelId="{030225AC-2060-4E90-9D3D-BE8AA90E8F5D}" type="presParOf" srcId="{0E92F375-5407-4884-89FE-355149683BFB}" destId="{10CAFFE3-470D-46D4-B4E9-30D3F2D31601}" srcOrd="0" destOrd="0" presId="urn:microsoft.com/office/officeart/2005/8/layout/process2"/>
    <dgm:cxn modelId="{5CF60065-4042-4DCB-A4CB-278C3FD1F6CD}" type="presParOf" srcId="{3A0D0D50-6EE3-4356-90F8-4BC914ABE8E5}" destId="{EC897E02-9A86-4887-8389-2A649D6B03B3}" srcOrd="2" destOrd="0" presId="urn:microsoft.com/office/officeart/2005/8/layout/process2"/>
    <dgm:cxn modelId="{F9C69B48-09EF-4197-A156-3D118311369F}" type="presParOf" srcId="{3A0D0D50-6EE3-4356-90F8-4BC914ABE8E5}" destId="{4D469757-6C31-42EF-A43A-ADCA1A9E738B}" srcOrd="3" destOrd="0" presId="urn:microsoft.com/office/officeart/2005/8/layout/process2"/>
    <dgm:cxn modelId="{1E3AED6F-E030-4D44-92F0-AADFBFFDBDB8}" type="presParOf" srcId="{4D469757-6C31-42EF-A43A-ADCA1A9E738B}" destId="{09F2B30D-AF71-4D2E-A572-8A2CFDC400C6}" srcOrd="0" destOrd="0" presId="urn:microsoft.com/office/officeart/2005/8/layout/process2"/>
    <dgm:cxn modelId="{B5603DA8-F5F0-4FC3-8FA3-487E5D3C2B28}" type="presParOf" srcId="{3A0D0D50-6EE3-4356-90F8-4BC914ABE8E5}" destId="{B070C72E-33B5-41D1-92F2-511EDA7BE2B5}" srcOrd="4" destOrd="0" presId="urn:microsoft.com/office/officeart/2005/8/layout/process2"/>
    <dgm:cxn modelId="{B7288E4F-9862-4A99-AAF7-9661DFDDB70E}" type="presParOf" srcId="{3A0D0D50-6EE3-4356-90F8-4BC914ABE8E5}" destId="{4461D38B-25F6-4CD0-8E72-1053E2DEE7C4}" srcOrd="5" destOrd="0" presId="urn:microsoft.com/office/officeart/2005/8/layout/process2"/>
    <dgm:cxn modelId="{2835E5F0-86C4-40BE-9313-44815F0B8AFF}" type="presParOf" srcId="{4461D38B-25F6-4CD0-8E72-1053E2DEE7C4}" destId="{C3F52E60-4971-4234-B36D-ACFF29EA3408}" srcOrd="0" destOrd="0" presId="urn:microsoft.com/office/officeart/2005/8/layout/process2"/>
    <dgm:cxn modelId="{CBBCBE5C-BFDE-4260-86DB-8B5B1A65D1EC}" type="presParOf" srcId="{3A0D0D50-6EE3-4356-90F8-4BC914ABE8E5}" destId="{E51B7A6E-F10D-4ADE-979D-2AC068C00216}" srcOrd="6" destOrd="0" presId="urn:microsoft.com/office/officeart/2005/8/layout/process2"/>
    <dgm:cxn modelId="{0E37FD0B-DB8D-431D-AA3B-5C6BFEF9A2AE}" type="presParOf" srcId="{3A0D0D50-6EE3-4356-90F8-4BC914ABE8E5}" destId="{9F0FE912-DCBB-4BD0-B527-0F6FAA67DC2F}" srcOrd="7" destOrd="0" presId="urn:microsoft.com/office/officeart/2005/8/layout/process2"/>
    <dgm:cxn modelId="{9EEC3857-7FAC-4CC2-B808-C95924BBE569}" type="presParOf" srcId="{9F0FE912-DCBB-4BD0-B527-0F6FAA67DC2F}" destId="{5EE7716F-822A-4661-BCF3-5B394E3D1E40}" srcOrd="0" destOrd="0" presId="urn:microsoft.com/office/officeart/2005/8/layout/process2"/>
    <dgm:cxn modelId="{B7895389-74A3-46E3-B062-EB28754539D0}" type="presParOf" srcId="{3A0D0D50-6EE3-4356-90F8-4BC914ABE8E5}" destId="{2619009A-81AE-4793-911D-485DFDE6D7C7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61BD6-BFD9-4DA2-A0B2-314831A95974}">
      <dsp:nvSpPr>
        <dsp:cNvPr id="0" name=""/>
        <dsp:cNvSpPr/>
      </dsp:nvSpPr>
      <dsp:spPr>
        <a:xfrm>
          <a:off x="1228524" y="592"/>
          <a:ext cx="1437586" cy="692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Arc-melting</a:t>
          </a:r>
        </a:p>
      </dsp:txBody>
      <dsp:txXfrm>
        <a:off x="1248816" y="20884"/>
        <a:ext cx="1397002" cy="652228"/>
      </dsp:txXfrm>
    </dsp:sp>
    <dsp:sp modelId="{0E92F375-5407-4884-89FE-355149683BFB}">
      <dsp:nvSpPr>
        <dsp:cNvPr id="0" name=""/>
        <dsp:cNvSpPr/>
      </dsp:nvSpPr>
      <dsp:spPr>
        <a:xfrm rot="5400000">
          <a:off x="1817415" y="710725"/>
          <a:ext cx="259804" cy="311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1853788" y="736706"/>
        <a:ext cx="187059" cy="181863"/>
      </dsp:txXfrm>
    </dsp:sp>
    <dsp:sp modelId="{6BF2E0E6-A72D-40AB-AA0C-48F085607EE3}">
      <dsp:nvSpPr>
        <dsp:cNvPr id="0" name=""/>
        <dsp:cNvSpPr/>
      </dsp:nvSpPr>
      <dsp:spPr>
        <a:xfrm>
          <a:off x="1228524" y="1039811"/>
          <a:ext cx="1437586" cy="692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NC wire cut</a:t>
          </a:r>
        </a:p>
      </dsp:txBody>
      <dsp:txXfrm>
        <a:off x="1248816" y="1060103"/>
        <a:ext cx="1397002" cy="652228"/>
      </dsp:txXfrm>
    </dsp:sp>
    <dsp:sp modelId="{0088EE86-9DDE-45B3-871A-2567A4F6B407}">
      <dsp:nvSpPr>
        <dsp:cNvPr id="0" name=""/>
        <dsp:cNvSpPr/>
      </dsp:nvSpPr>
      <dsp:spPr>
        <a:xfrm rot="5400000">
          <a:off x="1817557" y="1749756"/>
          <a:ext cx="259521" cy="311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1853788" y="1775878"/>
        <a:ext cx="187059" cy="181665"/>
      </dsp:txXfrm>
    </dsp:sp>
    <dsp:sp modelId="{B070C72E-33B5-41D1-92F2-511EDA7BE2B5}">
      <dsp:nvSpPr>
        <dsp:cNvPr id="0" name=""/>
        <dsp:cNvSpPr/>
      </dsp:nvSpPr>
      <dsp:spPr>
        <a:xfrm>
          <a:off x="1228524" y="2078653"/>
          <a:ext cx="1437586" cy="692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Vacuum sealing</a:t>
          </a:r>
        </a:p>
      </dsp:txBody>
      <dsp:txXfrm>
        <a:off x="1248816" y="2098945"/>
        <a:ext cx="1397002" cy="652228"/>
      </dsp:txXfrm>
    </dsp:sp>
    <dsp:sp modelId="{4461D38B-25F6-4CD0-8E72-1053E2DEE7C4}">
      <dsp:nvSpPr>
        <dsp:cNvPr id="0" name=""/>
        <dsp:cNvSpPr/>
      </dsp:nvSpPr>
      <dsp:spPr>
        <a:xfrm rot="5400000">
          <a:off x="1817273" y="2788975"/>
          <a:ext cx="260088" cy="311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1853788" y="2814813"/>
        <a:ext cx="187059" cy="182062"/>
      </dsp:txXfrm>
    </dsp:sp>
    <dsp:sp modelId="{E51B7A6E-F10D-4ADE-979D-2AC068C00216}">
      <dsp:nvSpPr>
        <dsp:cNvPr id="0" name=""/>
        <dsp:cNvSpPr/>
      </dsp:nvSpPr>
      <dsp:spPr>
        <a:xfrm>
          <a:off x="1228524" y="3118250"/>
          <a:ext cx="1437586" cy="692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Heat treatment 1150C, 3hours</a:t>
          </a:r>
        </a:p>
      </dsp:txBody>
      <dsp:txXfrm>
        <a:off x="1248816" y="3138542"/>
        <a:ext cx="1397002" cy="652228"/>
      </dsp:txXfrm>
    </dsp:sp>
    <dsp:sp modelId="{9F0FE912-DCBB-4BD0-B527-0F6FAA67DC2F}">
      <dsp:nvSpPr>
        <dsp:cNvPr id="0" name=""/>
        <dsp:cNvSpPr/>
      </dsp:nvSpPr>
      <dsp:spPr>
        <a:xfrm rot="5400000">
          <a:off x="1817415" y="3828383"/>
          <a:ext cx="259804" cy="311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1853788" y="3854364"/>
        <a:ext cx="187059" cy="181863"/>
      </dsp:txXfrm>
    </dsp:sp>
    <dsp:sp modelId="{2619009A-81AE-4793-911D-485DFDE6D7C7}">
      <dsp:nvSpPr>
        <dsp:cNvPr id="0" name=""/>
        <dsp:cNvSpPr/>
      </dsp:nvSpPr>
      <dsp:spPr>
        <a:xfrm>
          <a:off x="1228524" y="4157469"/>
          <a:ext cx="1437586" cy="692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Annealing 840C, 20h</a:t>
          </a:r>
        </a:p>
      </dsp:txBody>
      <dsp:txXfrm>
        <a:off x="1248816" y="4177761"/>
        <a:ext cx="1397002" cy="652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61BD6-BFD9-4DA2-A0B2-314831A95974}">
      <dsp:nvSpPr>
        <dsp:cNvPr id="0" name=""/>
        <dsp:cNvSpPr/>
      </dsp:nvSpPr>
      <dsp:spPr>
        <a:xfrm>
          <a:off x="1454021" y="34680"/>
          <a:ext cx="2474126" cy="717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XRD</a:t>
          </a:r>
        </a:p>
      </dsp:txBody>
      <dsp:txXfrm>
        <a:off x="1475025" y="55684"/>
        <a:ext cx="2432118" cy="675130"/>
      </dsp:txXfrm>
    </dsp:sp>
    <dsp:sp modelId="{0E92F375-5407-4884-89FE-355149683BFB}">
      <dsp:nvSpPr>
        <dsp:cNvPr id="0" name=""/>
        <dsp:cNvSpPr/>
      </dsp:nvSpPr>
      <dsp:spPr>
        <a:xfrm rot="5341296">
          <a:off x="2578273" y="752713"/>
          <a:ext cx="243411" cy="322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2602541" y="792369"/>
        <a:ext cx="193628" cy="170388"/>
      </dsp:txXfrm>
    </dsp:sp>
    <dsp:sp modelId="{EC897E02-9A86-4887-8389-2A649D6B03B3}">
      <dsp:nvSpPr>
        <dsp:cNvPr id="0" name=""/>
        <dsp:cNvSpPr/>
      </dsp:nvSpPr>
      <dsp:spPr>
        <a:xfrm>
          <a:off x="1471810" y="1076320"/>
          <a:ext cx="2474126" cy="717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Seebeck</a:t>
          </a:r>
          <a:r>
            <a:rPr lang="en-US" sz="1400" kern="1200" dirty="0"/>
            <a:t> coefficient by </a:t>
          </a:r>
          <a:r>
            <a:rPr lang="en-US" sz="1400" kern="1200" dirty="0" err="1"/>
            <a:t>Resitest</a:t>
          </a:r>
          <a:r>
            <a:rPr lang="en-US" sz="1400" kern="1200" dirty="0"/>
            <a:t> 8300 and homemade apparatus</a:t>
          </a:r>
        </a:p>
      </dsp:txBody>
      <dsp:txXfrm>
        <a:off x="1492814" y="1097324"/>
        <a:ext cx="2432118" cy="675130"/>
      </dsp:txXfrm>
    </dsp:sp>
    <dsp:sp modelId="{4D469757-6C31-42EF-A43A-ADCA1A9E738B}">
      <dsp:nvSpPr>
        <dsp:cNvPr id="0" name=""/>
        <dsp:cNvSpPr/>
      </dsp:nvSpPr>
      <dsp:spPr>
        <a:xfrm rot="5400000">
          <a:off x="2574557" y="1811191"/>
          <a:ext cx="268633" cy="322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2612060" y="1838230"/>
        <a:ext cx="193628" cy="188043"/>
      </dsp:txXfrm>
    </dsp:sp>
    <dsp:sp modelId="{B070C72E-33B5-41D1-92F2-511EDA7BE2B5}">
      <dsp:nvSpPr>
        <dsp:cNvPr id="0" name=""/>
        <dsp:cNvSpPr/>
      </dsp:nvSpPr>
      <dsp:spPr>
        <a:xfrm>
          <a:off x="1471810" y="2151636"/>
          <a:ext cx="2474126" cy="717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Resistivity by </a:t>
          </a:r>
          <a:r>
            <a:rPr lang="en-US" sz="1400" kern="1200" dirty="0" err="1"/>
            <a:t>Resitest</a:t>
          </a:r>
          <a:r>
            <a:rPr lang="en-US" sz="1400" kern="1200" dirty="0"/>
            <a:t> 8300 and homemade apparatus</a:t>
          </a:r>
        </a:p>
      </dsp:txBody>
      <dsp:txXfrm>
        <a:off x="1492814" y="2172640"/>
        <a:ext cx="2432118" cy="675130"/>
      </dsp:txXfrm>
    </dsp:sp>
    <dsp:sp modelId="{4461D38B-25F6-4CD0-8E72-1053E2DEE7C4}">
      <dsp:nvSpPr>
        <dsp:cNvPr id="0" name=""/>
        <dsp:cNvSpPr/>
      </dsp:nvSpPr>
      <dsp:spPr>
        <a:xfrm rot="5400000">
          <a:off x="2574264" y="2886898"/>
          <a:ext cx="269219" cy="322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2612060" y="2913644"/>
        <a:ext cx="193628" cy="188453"/>
      </dsp:txXfrm>
    </dsp:sp>
    <dsp:sp modelId="{E51B7A6E-F10D-4ADE-979D-2AC068C00216}">
      <dsp:nvSpPr>
        <dsp:cNvPr id="0" name=""/>
        <dsp:cNvSpPr/>
      </dsp:nvSpPr>
      <dsp:spPr>
        <a:xfrm>
          <a:off x="1471810" y="3227734"/>
          <a:ext cx="2474126" cy="717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Thermal conductivity by PEM-2</a:t>
          </a:r>
        </a:p>
      </dsp:txBody>
      <dsp:txXfrm>
        <a:off x="1492814" y="3248738"/>
        <a:ext cx="2432118" cy="675130"/>
      </dsp:txXfrm>
    </dsp:sp>
    <dsp:sp modelId="{9F0FE912-DCBB-4BD0-B527-0F6FAA67DC2F}">
      <dsp:nvSpPr>
        <dsp:cNvPr id="0" name=""/>
        <dsp:cNvSpPr/>
      </dsp:nvSpPr>
      <dsp:spPr>
        <a:xfrm rot="5400000">
          <a:off x="2574410" y="3962801"/>
          <a:ext cx="268926" cy="322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2612059" y="3989694"/>
        <a:ext cx="193628" cy="188248"/>
      </dsp:txXfrm>
    </dsp:sp>
    <dsp:sp modelId="{2619009A-81AE-4793-911D-485DFDE6D7C7}">
      <dsp:nvSpPr>
        <dsp:cNvPr id="0" name=""/>
        <dsp:cNvSpPr/>
      </dsp:nvSpPr>
      <dsp:spPr>
        <a:xfrm>
          <a:off x="1471810" y="4303441"/>
          <a:ext cx="2474126" cy="717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ZT </a:t>
          </a:r>
          <a:r>
            <a:rPr lang="en-US" sz="1400" kern="1200" dirty="0"/>
            <a:t>calculated by above parameters</a:t>
          </a:r>
        </a:p>
      </dsp:txBody>
      <dsp:txXfrm>
        <a:off x="1492814" y="4324445"/>
        <a:ext cx="2432118" cy="675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43F43-E8D8-4F81-B239-6987256FD5D6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D3464-8844-45A0-85C1-5A34FC4A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2031D-7E3B-4171-8A96-0235DD37B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1450E2-F907-4720-83B7-F2595E832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FDBF6-498E-4B96-8812-46E8086A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C4AC-0AAC-4F5C-8B5D-FB56D84FAA18}" type="datetime1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F9C1B-EA3E-4B99-8749-57560DB3B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35F1B-B70F-49F0-9903-FC4127F7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4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64695-6504-4A58-9B76-CE5C1D049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6A4754-2E61-4D14-A5CD-0C3C6A8AC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F4EE7-8063-4004-A935-7C17B7E5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50CA-C587-454A-BFEB-E5ADB36C36E6}" type="datetime1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17C06-E5CD-468A-AA8A-E08B228E6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1EA25-F0B8-4419-A68D-8A57382B1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6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16A72E-1F0E-4AF4-A4D5-8172CF8A65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5C213-F4FE-4234-8ECF-52ADA9C88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C8B7B-E653-4568-8325-2E7BA2CE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B08D-DF8C-4A92-A32B-10C6034AA6D6}" type="datetime1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7C716-9C9E-4B6D-9D5A-C0BB7CF7C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CE77E-7818-4F1B-B604-F8049992C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6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CE79-8C72-4834-A814-BF6C1D6A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E823E-FC73-47A8-B8F4-965553A80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9F328-F935-4D25-953B-F5313856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8669-429F-4824-AB0F-9D4650D5276B}" type="datetime1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654D7-97DF-4379-A9D4-55ADF03C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E6B0A-D2A3-4B82-95DD-E731D018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7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6D08-27AA-44C7-910D-E95D069F4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92449-D616-4EE4-ADAC-678CC365B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F18EC-AAEB-4C77-8767-55D3392F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CF6C-BEAD-46B1-B4AD-359AA322233B}" type="datetime1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474B4-CE33-4F52-94D3-73B4C0FCF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B8567-702F-4A19-A1E6-1487B3EB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9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3EEA-EF19-4DD2-8113-B2F303E2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16161-E411-4254-BAC6-41B1CA9B2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EF5D5-1886-4563-908F-670C073C4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BE41F-1353-4B74-8DA7-BF88050C8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4EE5-2032-41F4-9CB1-CDC0303F7F24}" type="datetime1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65212-1D97-4D3F-97B8-C1E94D5D8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4CC61-C8C9-425A-BD11-B15DB658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7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FB41-67DE-430A-BEB5-28D026748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1231D-A714-462B-8E48-41E53AAB9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6A01D-B45D-4679-A7ED-864899379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E0FB24-E1AB-4232-A7F1-F862E6E2F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2CE56-9CCB-4F83-BE97-9EE15CF8A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1FCBCC-841B-4C9A-85D1-870A4B1E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81C0-985D-4E2A-9318-FC4635AC5E12}" type="datetime1">
              <a:rPr lang="en-US" smtClean="0"/>
              <a:t>7/20/2021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69C859-72BE-48EC-AEEF-F95D1DB7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6350D5-CF4D-4FBF-9A1E-8ECE3A1F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1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413AA-29B1-4440-8C1D-39874F63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4152A-8878-4B1F-B5A8-6DBBBCFF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CD6B-63E5-43BE-B53D-5994631885C7}" type="datetime1">
              <a:rPr lang="en-US" smtClean="0"/>
              <a:t>7/20/2021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52A566-A918-4B2A-95F3-658373D3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01816-3ABE-47A3-A97A-FD2E3E0AB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2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8CAC7-9047-476C-B450-1793AC860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4AD9-2F2F-456D-B9AA-8254BF0F291B}" type="datetime1">
              <a:rPr lang="en-US" smtClean="0"/>
              <a:t>7/20/2021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17B083-7CD7-4AF8-AF17-81A0205D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13ECC-5938-4EAF-85D8-6AB7EA4D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0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CF2B8-CE7B-4C8E-8543-5ECA3A6F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39B2F-CCFB-4752-B42F-3AB8ECE04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A6D4-08D6-42F4-BA4B-0A24C8306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57590-8125-4E17-9E1A-AD8DF14E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16ED-44EF-48C5-AE3C-8D15E515862A}" type="datetime1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F03CF-444B-4326-9A59-062B8DDE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D89D6-0C96-449E-81BF-A9254BC4A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8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D3A5E-DA76-42A1-9E73-8AA74954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53C491-E24B-40E1-9A4A-45905F84E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3EA35-6CEE-4C33-B147-C0C6035F9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10E4C-75DB-46BD-BACD-AF0689EC2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0F8F-5D7D-4F20-824C-EA5F4037F318}" type="datetime1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204F5-03DF-4C9A-979E-7C5CD8B7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840EE-FF3B-4456-AD55-155BFA50C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0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C755D-1730-4C65-BD67-EDD4DEE87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8E4C3-E52B-4F8E-AF85-2B6CDB234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73207-5B6A-4C34-9783-C4246AAF59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DA84-A7F8-4BA5-A5B8-03B3063C9678}" type="datetime1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18E1D-EDF4-40CA-B0EE-55A4E4150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62BDB-A925-4763-8216-C2AC53649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4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7D76CF-7F63-4DC1-AD81-CBB1DE7AAC2D}"/>
              </a:ext>
            </a:extLst>
          </p:cNvPr>
          <p:cNvSpPr txBox="1"/>
          <p:nvPr/>
        </p:nvSpPr>
        <p:spPr>
          <a:xfrm>
            <a:off x="400639" y="1885580"/>
            <a:ext cx="8342722" cy="47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Effect of Sn dopant on </a:t>
            </a:r>
            <a:r>
              <a:rPr lang="en-US" sz="25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thermoelectric properties of β-FeSi</a:t>
            </a:r>
            <a:r>
              <a:rPr lang="en-US" sz="1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2</a:t>
            </a:r>
            <a:endParaRPr lang="en-US" sz="1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DaunPenh" panose="01010101010101010101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21D284-E9C2-4522-A8C9-E49A4E77F3AF}"/>
              </a:ext>
            </a:extLst>
          </p:cNvPr>
          <p:cNvSpPr txBox="1"/>
          <p:nvPr/>
        </p:nvSpPr>
        <p:spPr>
          <a:xfrm>
            <a:off x="876691" y="3202373"/>
            <a:ext cx="6711883" cy="1969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Sopheap Sam, </a:t>
            </a:r>
            <a:r>
              <a:rPr lang="en-US" sz="1800" b="1" spc="-45" dirty="0" err="1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Genki</a:t>
            </a:r>
            <a:r>
              <a:rPr lang="en-US" sz="18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 </a:t>
            </a:r>
            <a:r>
              <a:rPr lang="en-US" sz="1800" b="1" spc="-45" dirty="0" err="1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Kashikawa</a:t>
            </a:r>
            <a:r>
              <a:rPr lang="en-US" sz="18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, Hiroshi </a:t>
            </a:r>
            <a:r>
              <a:rPr lang="en-US" sz="1800" b="1" spc="-45" dirty="0" err="1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Nakatsugawa</a:t>
            </a:r>
            <a:endParaRPr lang="en-US" sz="1800" b="1" spc="-45" dirty="0">
              <a:effectLst/>
              <a:latin typeface="Times New Roman" panose="02020603050405020304" pitchFamily="18" charset="0"/>
              <a:ea typeface="Mincho"/>
              <a:cs typeface="DaunPenh" panose="01010101010101010101" pitchFamily="2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spc="-45" dirty="0">
              <a:effectLst/>
              <a:latin typeface="Times New Roman" panose="02020603050405020304" pitchFamily="18" charset="0"/>
              <a:ea typeface="Mincho"/>
              <a:cs typeface="DaunPenh" panose="01010101010101010101" pitchFamily="2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Graduate School of Engineering Science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spc="-45" dirty="0">
              <a:effectLst/>
              <a:latin typeface="Times New Roman" panose="02020603050405020304" pitchFamily="18" charset="0"/>
              <a:ea typeface="Mincho"/>
              <a:cs typeface="DaunPenh" panose="01010101010101010101" pitchFamily="2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Yokohama National University, Japan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DaunPenh" panose="01010101010101010101" pitchFamily="2" charset="0"/>
            </a:endParaRPr>
          </a:p>
        </p:txBody>
      </p:sp>
      <p:pic>
        <p:nvPicPr>
          <p:cNvPr id="10" name="Picture 2" descr="Yokohama National University Mission Statement, Employees and Hiring |  LinkedIn">
            <a:extLst>
              <a:ext uri="{FF2B5EF4-FFF2-40B4-BE49-F238E27FC236}">
                <a16:creationId xmlns:a16="http://schemas.microsoft.com/office/drawing/2014/main" id="{6F200AA5-E72E-4C6D-AD74-6BF6E3885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401" y="65839"/>
            <a:ext cx="1172277" cy="117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E50CF7-E4FF-4E5D-B5EE-64E03F034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161" y="1052486"/>
            <a:ext cx="1554944" cy="48020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2ADE83-A731-4874-BE16-B5958D7B7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7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708549" y="77736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6877C-199B-44ED-A795-1FC50A5C3439}"/>
              </a:ext>
            </a:extLst>
          </p:cNvPr>
          <p:cNvSpPr/>
          <p:nvPr/>
        </p:nvSpPr>
        <p:spPr>
          <a:xfrm>
            <a:off x="628650" y="6439059"/>
            <a:ext cx="7654216" cy="4360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0F862C-DBFF-414B-BE14-E8EEF1296FA6}"/>
              </a:ext>
            </a:extLst>
          </p:cNvPr>
          <p:cNvSpPr txBox="1">
            <a:spLocks/>
          </p:cNvSpPr>
          <p:nvPr/>
        </p:nvSpPr>
        <p:spPr>
          <a:xfrm>
            <a:off x="512408" y="2696292"/>
            <a:ext cx="7886700" cy="78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Result and discussion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714F7-F78C-4958-B9D5-878E44F4EC17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7D58-857C-4F20-88BF-109DB1159DB6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D8280-8346-4E4C-BBAD-187FF47F2676}"/>
              </a:ext>
            </a:extLst>
          </p:cNvPr>
          <p:cNvSpPr/>
          <p:nvPr/>
        </p:nvSpPr>
        <p:spPr>
          <a:xfrm>
            <a:off x="5476973" y="3308808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B119C0-80EF-4F38-B48E-203DA22C566C}"/>
              </a:ext>
            </a:extLst>
          </p:cNvPr>
          <p:cNvSpPr/>
          <p:nvPr/>
        </p:nvSpPr>
        <p:spPr>
          <a:xfrm>
            <a:off x="5844618" y="413836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E7899B-2B9E-4B7D-90DD-CE995A8408CF}"/>
              </a:ext>
            </a:extLst>
          </p:cNvPr>
          <p:cNvSpPr/>
          <p:nvPr/>
        </p:nvSpPr>
        <p:spPr>
          <a:xfrm>
            <a:off x="6155703" y="4018503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36A6B-BC2E-4433-9BF3-E56AC9BB1C78}"/>
              </a:ext>
            </a:extLst>
          </p:cNvPr>
          <p:cNvSpPr/>
          <p:nvPr/>
        </p:nvSpPr>
        <p:spPr>
          <a:xfrm>
            <a:off x="6439096" y="300646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13AFB-3EA5-4A8A-8B16-ED050BAE203F}"/>
              </a:ext>
            </a:extLst>
          </p:cNvPr>
          <p:cNvSpPr/>
          <p:nvPr/>
        </p:nvSpPr>
        <p:spPr>
          <a:xfrm>
            <a:off x="6749592" y="348254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EAFD35-6FE1-4D49-8698-646D8E28EC50}"/>
              </a:ext>
            </a:extLst>
          </p:cNvPr>
          <p:cNvSpPr/>
          <p:nvPr/>
        </p:nvSpPr>
        <p:spPr>
          <a:xfrm>
            <a:off x="7093669" y="352588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C0AE8-8BA7-4FE8-B4DA-59A69406BD50}"/>
              </a:ext>
            </a:extLst>
          </p:cNvPr>
          <p:cNvSpPr/>
          <p:nvPr/>
        </p:nvSpPr>
        <p:spPr>
          <a:xfrm>
            <a:off x="7728614" y="4110086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18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681180" y="54169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6877C-199B-44ED-A795-1FC50A5C3439}"/>
              </a:ext>
            </a:extLst>
          </p:cNvPr>
          <p:cNvSpPr/>
          <p:nvPr/>
        </p:nvSpPr>
        <p:spPr>
          <a:xfrm>
            <a:off x="628650" y="6439059"/>
            <a:ext cx="7654216" cy="4360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714F7-F78C-4958-B9D5-878E44F4EC17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7D58-857C-4F20-88BF-109DB1159DB6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D8280-8346-4E4C-BBAD-187FF47F2676}"/>
              </a:ext>
            </a:extLst>
          </p:cNvPr>
          <p:cNvSpPr/>
          <p:nvPr/>
        </p:nvSpPr>
        <p:spPr>
          <a:xfrm>
            <a:off x="5476973" y="3308808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FEC1A5-7BDD-465A-A02D-453505F42487}"/>
              </a:ext>
            </a:extLst>
          </p:cNvPr>
          <p:cNvSpPr txBox="1"/>
          <p:nvPr/>
        </p:nvSpPr>
        <p:spPr>
          <a:xfrm>
            <a:off x="2149782" y="70760"/>
            <a:ext cx="4107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XRD: Crystal Structure identification </a:t>
            </a:r>
            <a:endParaRPr 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8CBAD0-A71C-49A4-B1C7-E4A7C28C86E9}"/>
              </a:ext>
            </a:extLst>
          </p:cNvPr>
          <p:cNvSpPr txBox="1"/>
          <p:nvPr/>
        </p:nvSpPr>
        <p:spPr>
          <a:xfrm>
            <a:off x="278773" y="4695389"/>
            <a:ext cx="8691513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rPr>
              <a:t>By using </a:t>
            </a:r>
            <a:r>
              <a:rPr lang="en-US" dirty="0"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rPr>
              <a:t>Rietveld Analysis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rPr>
              <a:t> with the measured data from XRD, all samples were grown in </a:t>
            </a:r>
            <a:r>
              <a:rPr lang="en-US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rPr>
              <a:t>single beta </a:t>
            </a:r>
            <a:r>
              <a:rPr lang="en-US" sz="1800" b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β</a:t>
            </a:r>
            <a:r>
              <a:rPr lang="en-US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rPr>
              <a:t> phase crystal structure</a:t>
            </a:r>
            <a:r>
              <a:rPr lang="en-US" b="1" dirty="0"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rPr>
              <a:t> with </a:t>
            </a:r>
            <a:r>
              <a:rPr lang="en-US" b="1" i="1" dirty="0" err="1"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rPr>
              <a:t>Cmca</a:t>
            </a:r>
            <a:r>
              <a:rPr lang="en-US" b="1" dirty="0"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rPr>
              <a:t> space group (base-centered orthorhombic) after</a:t>
            </a:r>
            <a:r>
              <a:rPr lang="en-US" dirty="0"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rPr>
              <a:t> heat treatment 1150C 3h and annealing 840C 20h.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rPr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7658AA-6511-4E0C-A972-7EAA17F7E5E0}"/>
              </a:ext>
            </a:extLst>
          </p:cNvPr>
          <p:cNvGrpSpPr/>
          <p:nvPr/>
        </p:nvGrpSpPr>
        <p:grpSpPr>
          <a:xfrm>
            <a:off x="1199392" y="1505560"/>
            <a:ext cx="6512732" cy="2939529"/>
            <a:chOff x="2017925" y="1200365"/>
            <a:chExt cx="4735016" cy="20643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C1AC293-C711-4EC3-994C-165E63AE7666}"/>
                </a:ext>
              </a:extLst>
            </p:cNvPr>
            <p:cNvSpPr/>
            <p:nvPr/>
          </p:nvSpPr>
          <p:spPr>
            <a:xfrm>
              <a:off x="4384828" y="2499596"/>
              <a:ext cx="479404" cy="320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BC36A6B-BC2E-4433-9BF3-E56AC9BB1C78}"/>
                </a:ext>
              </a:extLst>
            </p:cNvPr>
            <p:cNvSpPr/>
            <p:nvPr/>
          </p:nvSpPr>
          <p:spPr>
            <a:xfrm>
              <a:off x="6439096" y="3006469"/>
              <a:ext cx="131975" cy="18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5B50CF-8A5D-4CDA-84B9-2E8F35116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7925" y="1200365"/>
              <a:ext cx="4487158" cy="2064339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EAC03F-86B3-4F9D-99FD-43BCD9D532E9}"/>
                </a:ext>
              </a:extLst>
            </p:cNvPr>
            <p:cNvSpPr txBox="1"/>
            <p:nvPr/>
          </p:nvSpPr>
          <p:spPr>
            <a:xfrm>
              <a:off x="5542960" y="1223136"/>
              <a:ext cx="1209981" cy="1975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DaunPenh" panose="01010101010101010101" pitchFamily="2" charset="0"/>
                </a:rPr>
                <a:t>FeSi</a:t>
              </a:r>
              <a:r>
                <a:rPr lang="en-US" sz="1200" baseline="-25000" dirty="0"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DaunPenh" panose="01010101010101010101" pitchFamily="2" charset="0"/>
                </a:rPr>
                <a:t>2</a:t>
              </a:r>
              <a:endParaRPr lang="en-US" sz="12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04E879A-DB13-4360-A9EE-4ADF904A68E7}"/>
                </a:ext>
              </a:extLst>
            </p:cNvPr>
            <p:cNvSpPr txBox="1"/>
            <p:nvPr/>
          </p:nvSpPr>
          <p:spPr>
            <a:xfrm>
              <a:off x="2749559" y="1263671"/>
              <a:ext cx="462110" cy="2018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DaunPenh" panose="01010101010101010101" pitchFamily="2" charset="0"/>
                </a:rPr>
                <a:t>(2,2,0)</a:t>
              </a:r>
              <a:endParaRPr lang="en-US" sz="12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D9A7604-21CD-43FF-8B15-D8C4D6E3CDD2}"/>
                </a:ext>
              </a:extLst>
            </p:cNvPr>
            <p:cNvSpPr txBox="1"/>
            <p:nvPr/>
          </p:nvSpPr>
          <p:spPr>
            <a:xfrm>
              <a:off x="2697161" y="1249252"/>
              <a:ext cx="340506" cy="19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DaunPenh" panose="01010101010101010101" pitchFamily="2" charset="0"/>
                </a:rPr>
                <a:t>β</a:t>
              </a:r>
              <a:endParaRPr lang="en-US" sz="12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709544-95CC-4BF2-968C-0E7FED097B8B}"/>
                </a:ext>
              </a:extLst>
            </p:cNvPr>
            <p:cNvSpPr txBox="1"/>
            <p:nvPr/>
          </p:nvSpPr>
          <p:spPr>
            <a:xfrm>
              <a:off x="3749893" y="1948758"/>
              <a:ext cx="340506" cy="19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DaunPenh" panose="01010101010101010101" pitchFamily="2" charset="0"/>
                </a:rPr>
                <a:t>β</a:t>
              </a:r>
              <a:endParaRPr lang="en-US" sz="12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E66B4CF-9585-4E4F-9ED0-89CA935C68BE}"/>
                </a:ext>
              </a:extLst>
            </p:cNvPr>
            <p:cNvSpPr txBox="1"/>
            <p:nvPr/>
          </p:nvSpPr>
          <p:spPr>
            <a:xfrm>
              <a:off x="3284947" y="2130107"/>
              <a:ext cx="340506" cy="19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DaunPenh" panose="01010101010101010101" pitchFamily="2" charset="0"/>
                </a:rPr>
                <a:t>β</a:t>
              </a:r>
              <a:endParaRPr lang="en-US" sz="12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66F9CE1-3DDC-419D-8F49-B5843B841D3C}"/>
                </a:ext>
              </a:extLst>
            </p:cNvPr>
            <p:cNvSpPr txBox="1"/>
            <p:nvPr/>
          </p:nvSpPr>
          <p:spPr>
            <a:xfrm>
              <a:off x="5674365" y="2082151"/>
              <a:ext cx="340506" cy="19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DaunPenh" panose="01010101010101010101" pitchFamily="2" charset="0"/>
                </a:rPr>
                <a:t>β</a:t>
              </a:r>
              <a:endParaRPr lang="en-US" sz="12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FC0D12E-50DE-4F9C-BF78-27EA9DCFBCF2}"/>
                </a:ext>
              </a:extLst>
            </p:cNvPr>
            <p:cNvSpPr txBox="1"/>
            <p:nvPr/>
          </p:nvSpPr>
          <p:spPr>
            <a:xfrm>
              <a:off x="3887299" y="1944771"/>
              <a:ext cx="340506" cy="19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DaunPenh" panose="01010101010101010101" pitchFamily="2" charset="0"/>
                </a:rPr>
                <a:t>β</a:t>
              </a:r>
              <a:endParaRPr lang="en-US" sz="12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38D8B62-7EDC-4DAD-98B3-4644A1E68A18}"/>
                </a:ext>
              </a:extLst>
            </p:cNvPr>
            <p:cNvSpPr txBox="1"/>
            <p:nvPr/>
          </p:nvSpPr>
          <p:spPr>
            <a:xfrm>
              <a:off x="3980382" y="1502071"/>
              <a:ext cx="340506" cy="19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DaunPenh" panose="01010101010101010101" pitchFamily="2" charset="0"/>
                </a:rPr>
                <a:t>β</a:t>
              </a:r>
              <a:endParaRPr lang="en-US" sz="12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894D5C9-7AD2-4DCC-8E85-35957DDC9A99}"/>
                </a:ext>
              </a:extLst>
            </p:cNvPr>
            <p:cNvSpPr txBox="1"/>
            <p:nvPr/>
          </p:nvSpPr>
          <p:spPr>
            <a:xfrm>
              <a:off x="5108204" y="2130107"/>
              <a:ext cx="340506" cy="19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DaunPenh" panose="01010101010101010101" pitchFamily="2" charset="0"/>
                </a:rPr>
                <a:t>β</a:t>
              </a:r>
              <a:endParaRPr lang="en-US" sz="12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30BDFBD-B3E9-491D-872D-76354A29BE7A}"/>
                </a:ext>
              </a:extLst>
            </p:cNvPr>
            <p:cNvSpPr txBox="1"/>
            <p:nvPr/>
          </p:nvSpPr>
          <p:spPr>
            <a:xfrm>
              <a:off x="4055208" y="1976379"/>
              <a:ext cx="340506" cy="19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DaunPenh" panose="01010101010101010101" pitchFamily="2" charset="0"/>
                </a:rPr>
                <a:t>β</a:t>
              </a:r>
              <a:endParaRPr lang="en-US" sz="12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157DBC6-5A69-4402-8751-D469374AE3F6}"/>
                </a:ext>
              </a:extLst>
            </p:cNvPr>
            <p:cNvSpPr txBox="1"/>
            <p:nvPr/>
          </p:nvSpPr>
          <p:spPr>
            <a:xfrm>
              <a:off x="4339280" y="2071167"/>
              <a:ext cx="340506" cy="19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DaunPenh" panose="01010101010101010101" pitchFamily="2" charset="0"/>
                </a:rPr>
                <a:t>β</a:t>
              </a:r>
              <a:endParaRPr lang="en-US" sz="12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27E8DFFA-0FF0-4CF7-A3F0-6A2BE64378DE}"/>
              </a:ext>
            </a:extLst>
          </p:cNvPr>
          <p:cNvSpPr txBox="1"/>
          <p:nvPr/>
        </p:nvSpPr>
        <p:spPr>
          <a:xfrm>
            <a:off x="2101038" y="2969965"/>
            <a:ext cx="468346" cy="280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β</a:t>
            </a:r>
            <a:endParaRPr lang="en-US" sz="12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DaunPenh" panose="01010101010101010101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3E82125-4019-48E2-A647-C016FA3FDDC6}"/>
              </a:ext>
            </a:extLst>
          </p:cNvPr>
          <p:cNvSpPr txBox="1"/>
          <p:nvPr/>
        </p:nvSpPr>
        <p:spPr>
          <a:xfrm>
            <a:off x="2469611" y="2877521"/>
            <a:ext cx="468346" cy="280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β</a:t>
            </a:r>
            <a:endParaRPr lang="en-US" sz="12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DaunPenh" panose="01010101010101010101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AD82D2-F7DF-4FFE-A0D3-440CD1B80A84}"/>
              </a:ext>
            </a:extLst>
          </p:cNvPr>
          <p:cNvSpPr txBox="1"/>
          <p:nvPr/>
        </p:nvSpPr>
        <p:spPr>
          <a:xfrm>
            <a:off x="4001553" y="1929499"/>
            <a:ext cx="867807" cy="280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(4,2,2)</a:t>
            </a:r>
            <a:endParaRPr lang="en-US" sz="12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DaunPenh" panose="01010101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843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FDF89-3446-4D8E-B945-AD074898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31C9E86-9264-4873-A263-306F544BE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995838"/>
              </p:ext>
            </p:extLst>
          </p:nvPr>
        </p:nvGraphicFramePr>
        <p:xfrm>
          <a:off x="155627" y="643305"/>
          <a:ext cx="8420135" cy="21887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5344">
                  <a:extLst>
                    <a:ext uri="{9D8B030D-6E8A-4147-A177-3AD203B41FA5}">
                      <a16:colId xmlns:a16="http://schemas.microsoft.com/office/drawing/2014/main" val="3605746229"/>
                    </a:ext>
                  </a:extLst>
                </a:gridCol>
                <a:gridCol w="942113">
                  <a:extLst>
                    <a:ext uri="{9D8B030D-6E8A-4147-A177-3AD203B41FA5}">
                      <a16:colId xmlns:a16="http://schemas.microsoft.com/office/drawing/2014/main" val="1355395151"/>
                    </a:ext>
                  </a:extLst>
                </a:gridCol>
                <a:gridCol w="942113">
                  <a:extLst>
                    <a:ext uri="{9D8B030D-6E8A-4147-A177-3AD203B41FA5}">
                      <a16:colId xmlns:a16="http://schemas.microsoft.com/office/drawing/2014/main" val="3240241915"/>
                    </a:ext>
                  </a:extLst>
                </a:gridCol>
                <a:gridCol w="942113">
                  <a:extLst>
                    <a:ext uri="{9D8B030D-6E8A-4147-A177-3AD203B41FA5}">
                      <a16:colId xmlns:a16="http://schemas.microsoft.com/office/drawing/2014/main" val="2709279956"/>
                    </a:ext>
                  </a:extLst>
                </a:gridCol>
                <a:gridCol w="942113">
                  <a:extLst>
                    <a:ext uri="{9D8B030D-6E8A-4147-A177-3AD203B41FA5}">
                      <a16:colId xmlns:a16="http://schemas.microsoft.com/office/drawing/2014/main" val="144315489"/>
                    </a:ext>
                  </a:extLst>
                </a:gridCol>
                <a:gridCol w="942113">
                  <a:extLst>
                    <a:ext uri="{9D8B030D-6E8A-4147-A177-3AD203B41FA5}">
                      <a16:colId xmlns:a16="http://schemas.microsoft.com/office/drawing/2014/main" val="300380744"/>
                    </a:ext>
                  </a:extLst>
                </a:gridCol>
                <a:gridCol w="942113">
                  <a:extLst>
                    <a:ext uri="{9D8B030D-6E8A-4147-A177-3AD203B41FA5}">
                      <a16:colId xmlns:a16="http://schemas.microsoft.com/office/drawing/2014/main" val="1256847065"/>
                    </a:ext>
                  </a:extLst>
                </a:gridCol>
                <a:gridCol w="942113">
                  <a:extLst>
                    <a:ext uri="{9D8B030D-6E8A-4147-A177-3AD203B41FA5}">
                      <a16:colId xmlns:a16="http://schemas.microsoft.com/office/drawing/2014/main" val="606874696"/>
                    </a:ext>
                  </a:extLst>
                </a:gridCol>
              </a:tblGrid>
              <a:tr h="8970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Lattice parameters/ Samples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[A</a:t>
                      </a:r>
                      <a:r>
                        <a:rPr lang="en-US" sz="14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b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[A</a:t>
                      </a:r>
                      <a:r>
                        <a:rPr lang="en-US" sz="14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c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[A</a:t>
                      </a:r>
                      <a:r>
                        <a:rPr lang="en-US" sz="14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α 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14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lang="el-GR" sz="1400" b="1" u="none" strike="noStrike" dirty="0">
                          <a:effectLst/>
                        </a:rPr>
                        <a:t>    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β 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14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lang="el-GR" sz="1400" b="1" u="none" strike="noStrike" dirty="0">
                          <a:effectLst/>
                        </a:rPr>
                        <a:t> 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  γ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14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lang="el-GR" sz="1400" b="1" u="none" strike="noStrike" dirty="0">
                          <a:effectLst/>
                        </a:rPr>
                        <a:t> 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V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[A</a:t>
                      </a:r>
                      <a:r>
                        <a:rPr lang="en-US" sz="14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o3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7428886"/>
                  </a:ext>
                </a:extLst>
              </a:tr>
              <a:tr h="430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FeSi</a:t>
                      </a:r>
                      <a:r>
                        <a:rPr lang="en-US" sz="1100" b="1" u="none" strike="noStrike" dirty="0">
                          <a:effectLst/>
                        </a:rPr>
                        <a:t>2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9.87884(5)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7.80084(4)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7.83721(4)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603.960(6)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11377041"/>
                  </a:ext>
                </a:extLst>
              </a:tr>
              <a:tr h="430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FeSi</a:t>
                      </a:r>
                      <a:r>
                        <a:rPr lang="en-US" sz="1100" b="1" u="none" strike="noStrike" dirty="0">
                          <a:effectLst/>
                        </a:rPr>
                        <a:t>1.995</a:t>
                      </a:r>
                      <a:r>
                        <a:rPr lang="en-US" sz="1300" b="1" u="none" strike="noStrike" dirty="0">
                          <a:effectLst/>
                        </a:rPr>
                        <a:t>Sn</a:t>
                      </a:r>
                      <a:r>
                        <a:rPr lang="en-US" sz="1100" b="1" u="none" strike="noStrike" dirty="0">
                          <a:effectLst/>
                        </a:rPr>
                        <a:t>0.005x1.01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9.87932(6)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7.80152(5)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7.83931(5)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604.20(7)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83070729"/>
                  </a:ext>
                </a:extLst>
              </a:tr>
              <a:tr h="430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Fe</a:t>
                      </a:r>
                      <a:r>
                        <a:rPr lang="en-US" sz="1100" b="1" u="none" strike="noStrike" dirty="0">
                          <a:effectLst/>
                        </a:rPr>
                        <a:t>0.985</a:t>
                      </a:r>
                      <a:r>
                        <a:rPr lang="en-US" sz="1300" b="1" u="none" strike="noStrike" dirty="0">
                          <a:effectLst/>
                        </a:rPr>
                        <a:t>Co</a:t>
                      </a:r>
                      <a:r>
                        <a:rPr lang="en-US" sz="1100" b="1" u="none" strike="noStrike" dirty="0">
                          <a:effectLst/>
                        </a:rPr>
                        <a:t>0.01</a:t>
                      </a:r>
                      <a:r>
                        <a:rPr lang="en-US" sz="1300" b="1" u="none" strike="noStrike" dirty="0">
                          <a:effectLst/>
                        </a:rPr>
                        <a:t>5Si</a:t>
                      </a:r>
                      <a:r>
                        <a:rPr lang="en-US" sz="1100" b="1" u="none" strike="noStrike" dirty="0">
                          <a:effectLst/>
                        </a:rPr>
                        <a:t>2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9.88288(5)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7.80034(4)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7.8368(5)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604.138(6)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42768123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863B4F-53B4-41C9-814E-A676923C417A}"/>
              </a:ext>
            </a:extLst>
          </p:cNvPr>
          <p:cNvCxnSpPr>
            <a:cxnSpLocks/>
          </p:cNvCxnSpPr>
          <p:nvPr/>
        </p:nvCxnSpPr>
        <p:spPr>
          <a:xfrm>
            <a:off x="681180" y="54169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A4AA69D-6777-4DCD-8E6F-5D71CE1FC972}"/>
              </a:ext>
            </a:extLst>
          </p:cNvPr>
          <p:cNvSpPr txBox="1"/>
          <p:nvPr/>
        </p:nvSpPr>
        <p:spPr>
          <a:xfrm>
            <a:off x="2149782" y="70760"/>
            <a:ext cx="4107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 parameters</a:t>
            </a:r>
            <a:endParaRPr lang="en-US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D4DD71-2A58-4606-8DAE-A4A0E10E4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74" y="3476273"/>
            <a:ext cx="2149921" cy="256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E3ED75-58CC-4A10-99BF-80CEA2226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32" y="3106940"/>
            <a:ext cx="4746569" cy="301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78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681180" y="54169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6877C-199B-44ED-A795-1FC50A5C3439}"/>
              </a:ext>
            </a:extLst>
          </p:cNvPr>
          <p:cNvSpPr/>
          <p:nvPr/>
        </p:nvSpPr>
        <p:spPr>
          <a:xfrm>
            <a:off x="483326" y="6397381"/>
            <a:ext cx="7654216" cy="4360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714F7-F78C-4958-B9D5-878E44F4EC17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7D58-857C-4F20-88BF-109DB1159DB6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D8280-8346-4E4C-BBAD-187FF47F2676}"/>
              </a:ext>
            </a:extLst>
          </p:cNvPr>
          <p:cNvSpPr/>
          <p:nvPr/>
        </p:nvSpPr>
        <p:spPr>
          <a:xfrm>
            <a:off x="5476973" y="3308808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FEC1A5-7BDD-465A-A02D-453505F42487}"/>
              </a:ext>
            </a:extLst>
          </p:cNvPr>
          <p:cNvSpPr txBox="1"/>
          <p:nvPr/>
        </p:nvSpPr>
        <p:spPr>
          <a:xfrm>
            <a:off x="776534" y="136791"/>
            <a:ext cx="7886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Carrier concentration and mobility vs TE properties at room temperature</a:t>
            </a:r>
            <a:endParaRPr lang="en-US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7774000-CB16-4A83-B058-BFE10DB8A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645301"/>
              </p:ext>
            </p:extLst>
          </p:nvPr>
        </p:nvGraphicFramePr>
        <p:xfrm>
          <a:off x="152701" y="1504235"/>
          <a:ext cx="8838597" cy="269588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764828">
                  <a:extLst>
                    <a:ext uri="{9D8B030D-6E8A-4147-A177-3AD203B41FA5}">
                      <a16:colId xmlns:a16="http://schemas.microsoft.com/office/drawing/2014/main" val="4026907909"/>
                    </a:ext>
                  </a:extLst>
                </a:gridCol>
                <a:gridCol w="765027">
                  <a:extLst>
                    <a:ext uri="{9D8B030D-6E8A-4147-A177-3AD203B41FA5}">
                      <a16:colId xmlns:a16="http://schemas.microsoft.com/office/drawing/2014/main" val="3189235598"/>
                    </a:ext>
                  </a:extLst>
                </a:gridCol>
                <a:gridCol w="1300899">
                  <a:extLst>
                    <a:ext uri="{9D8B030D-6E8A-4147-A177-3AD203B41FA5}">
                      <a16:colId xmlns:a16="http://schemas.microsoft.com/office/drawing/2014/main" val="1010958818"/>
                    </a:ext>
                  </a:extLst>
                </a:gridCol>
                <a:gridCol w="1055802">
                  <a:extLst>
                    <a:ext uri="{9D8B030D-6E8A-4147-A177-3AD203B41FA5}">
                      <a16:colId xmlns:a16="http://schemas.microsoft.com/office/drawing/2014/main" val="1021209896"/>
                    </a:ext>
                  </a:extLst>
                </a:gridCol>
                <a:gridCol w="814569">
                  <a:extLst>
                    <a:ext uri="{9D8B030D-6E8A-4147-A177-3AD203B41FA5}">
                      <a16:colId xmlns:a16="http://schemas.microsoft.com/office/drawing/2014/main" val="2470339909"/>
                    </a:ext>
                  </a:extLst>
                </a:gridCol>
                <a:gridCol w="784368">
                  <a:extLst>
                    <a:ext uri="{9D8B030D-6E8A-4147-A177-3AD203B41FA5}">
                      <a16:colId xmlns:a16="http://schemas.microsoft.com/office/drawing/2014/main" val="1775985664"/>
                    </a:ext>
                  </a:extLst>
                </a:gridCol>
                <a:gridCol w="784368">
                  <a:extLst>
                    <a:ext uri="{9D8B030D-6E8A-4147-A177-3AD203B41FA5}">
                      <a16:colId xmlns:a16="http://schemas.microsoft.com/office/drawing/2014/main" val="1268647406"/>
                    </a:ext>
                  </a:extLst>
                </a:gridCol>
                <a:gridCol w="784368">
                  <a:extLst>
                    <a:ext uri="{9D8B030D-6E8A-4147-A177-3AD203B41FA5}">
                      <a16:colId xmlns:a16="http://schemas.microsoft.com/office/drawing/2014/main" val="1620601296"/>
                    </a:ext>
                  </a:extLst>
                </a:gridCol>
                <a:gridCol w="784368">
                  <a:extLst>
                    <a:ext uri="{9D8B030D-6E8A-4147-A177-3AD203B41FA5}">
                      <a16:colId xmlns:a16="http://schemas.microsoft.com/office/drawing/2014/main" val="3965612764"/>
                    </a:ext>
                  </a:extLst>
                </a:gridCol>
              </a:tblGrid>
              <a:tr h="6186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Sample Name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L [V</a:t>
                      </a:r>
                      <a:r>
                        <a:rPr lang="en-US" sz="1300" b="1" u="none" strike="noStrike" baseline="30000" dirty="0">
                          <a:effectLst/>
                        </a:rPr>
                        <a:t>2</a:t>
                      </a:r>
                      <a:r>
                        <a:rPr lang="en-US" sz="1300" b="1" u="none" strike="noStrike" dirty="0">
                          <a:effectLst/>
                        </a:rPr>
                        <a:t>/K</a:t>
                      </a:r>
                      <a:r>
                        <a:rPr lang="en-US" sz="1300" b="1" u="none" strike="noStrike" baseline="30000" dirty="0">
                          <a:effectLst/>
                        </a:rPr>
                        <a:t>2</a:t>
                      </a:r>
                      <a:r>
                        <a:rPr lang="en-US" sz="1300" b="1" u="none" strike="noStrike" dirty="0">
                          <a:effectLst/>
                        </a:rPr>
                        <a:t>]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 err="1">
                          <a:effectLst/>
                        </a:rPr>
                        <a:t>n</a:t>
                      </a:r>
                      <a:r>
                        <a:rPr lang="en-US" sz="1300" b="1" u="none" strike="noStrike" baseline="-25000" dirty="0" err="1">
                          <a:effectLst/>
                        </a:rPr>
                        <a:t>H</a:t>
                      </a:r>
                      <a:r>
                        <a:rPr lang="en-US" sz="1300" b="1" u="none" strike="noStrike" dirty="0">
                          <a:effectLst/>
                        </a:rPr>
                        <a:t> [ 1/cm</a:t>
                      </a:r>
                      <a:r>
                        <a:rPr lang="en-US" sz="1300" b="1" u="none" strike="noStrike" baseline="30000" dirty="0">
                          <a:effectLst/>
                        </a:rPr>
                        <a:t>3</a:t>
                      </a:r>
                      <a:r>
                        <a:rPr lang="en-US" sz="1300" b="1" u="none" strike="noStrike" dirty="0">
                          <a:effectLst/>
                        </a:rPr>
                        <a:t> ]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300" b="1" u="none" strike="noStrike" dirty="0">
                          <a:effectLst/>
                        </a:rPr>
                        <a:t>μ</a:t>
                      </a:r>
                      <a:r>
                        <a:rPr lang="en-US" sz="1300" b="1" u="none" strike="noStrike" baseline="-25000" dirty="0">
                          <a:effectLst/>
                        </a:rPr>
                        <a:t>H</a:t>
                      </a:r>
                      <a:r>
                        <a:rPr lang="en-US" sz="1300" b="1" u="none" strike="noStrike" dirty="0">
                          <a:effectLst/>
                        </a:rPr>
                        <a:t>[ cm</a:t>
                      </a:r>
                      <a:r>
                        <a:rPr lang="en-US" sz="1300" b="1" u="none" strike="noStrike" baseline="30000" dirty="0">
                          <a:effectLst/>
                        </a:rPr>
                        <a:t>2</a:t>
                      </a:r>
                      <a:r>
                        <a:rPr lang="en-US" sz="1300" b="1" u="none" strike="noStrike" dirty="0">
                          <a:effectLst/>
                        </a:rPr>
                        <a:t>/V*s ]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S[</a:t>
                      </a:r>
                      <a:r>
                        <a:rPr lang="el-GR" sz="1300" b="1" u="none" strike="noStrike" dirty="0">
                          <a:effectLst/>
                        </a:rPr>
                        <a:t>μ</a:t>
                      </a:r>
                      <a:r>
                        <a:rPr lang="en-US" sz="1300" b="1" u="none" strike="noStrike" dirty="0">
                          <a:effectLst/>
                        </a:rPr>
                        <a:t>V/K]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300" b="1" u="none" strike="noStrike" dirty="0">
                          <a:effectLst/>
                        </a:rPr>
                        <a:t>ρ[Ω</a:t>
                      </a:r>
                      <a:r>
                        <a:rPr lang="en-US" sz="1300" b="1" u="none" strike="noStrike" dirty="0">
                          <a:effectLst/>
                        </a:rPr>
                        <a:t>cm]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300" b="1" u="none" strike="noStrike" dirty="0">
                          <a:effectLst/>
                        </a:rPr>
                        <a:t>κ[</a:t>
                      </a:r>
                      <a:r>
                        <a:rPr lang="en-US" sz="1300" b="1" u="none" strike="noStrike" dirty="0">
                          <a:effectLst/>
                        </a:rPr>
                        <a:t>W/</a:t>
                      </a:r>
                      <a:r>
                        <a:rPr lang="en-US" sz="1300" b="1" u="none" strike="noStrike" dirty="0" err="1">
                          <a:effectLst/>
                        </a:rPr>
                        <a:t>mK</a:t>
                      </a:r>
                      <a:r>
                        <a:rPr lang="en-US" sz="1300" b="1" u="none" strike="noStrike" dirty="0">
                          <a:effectLst/>
                        </a:rPr>
                        <a:t>]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300" b="1" u="none" strike="noStrike" dirty="0">
                          <a:effectLst/>
                        </a:rPr>
                        <a:t>κ</a:t>
                      </a:r>
                      <a:r>
                        <a:rPr lang="en-US" sz="1300" b="1" u="none" strike="noStrike" baseline="-25000" dirty="0">
                          <a:effectLst/>
                        </a:rPr>
                        <a:t>e</a:t>
                      </a:r>
                      <a:r>
                        <a:rPr lang="en-US" sz="1300" b="1" u="none" strike="noStrike" dirty="0">
                          <a:effectLst/>
                        </a:rPr>
                        <a:t>=L</a:t>
                      </a:r>
                      <a:r>
                        <a:rPr lang="el-GR" sz="1300" b="1" u="none" strike="noStrike" dirty="0">
                          <a:effectLst/>
                        </a:rPr>
                        <a:t>σ</a:t>
                      </a:r>
                      <a:r>
                        <a:rPr lang="en-US" sz="1300" b="1" u="none" strike="noStrike" dirty="0">
                          <a:effectLst/>
                        </a:rPr>
                        <a:t>T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300" b="1" u="none" strike="noStrike" dirty="0">
                          <a:effectLst/>
                        </a:rPr>
                        <a:t>κ</a:t>
                      </a:r>
                      <a:r>
                        <a:rPr lang="en-US" sz="1300" b="1" u="none" strike="noStrike" baseline="-25000" dirty="0">
                          <a:effectLst/>
                        </a:rPr>
                        <a:t>L</a:t>
                      </a:r>
                      <a:r>
                        <a:rPr lang="en-US" sz="1300" b="1" u="none" strike="noStrike" dirty="0">
                          <a:effectLst/>
                        </a:rPr>
                        <a:t>=</a:t>
                      </a:r>
                      <a:r>
                        <a:rPr lang="el-GR" sz="1300" b="1" u="none" strike="noStrike" dirty="0">
                          <a:effectLst/>
                        </a:rPr>
                        <a:t>κ-κ</a:t>
                      </a:r>
                      <a:r>
                        <a:rPr lang="en-US" sz="1300" b="1" u="none" strike="noStrike" baseline="-25000" dirty="0">
                          <a:effectLst/>
                        </a:rPr>
                        <a:t>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06767886"/>
                  </a:ext>
                </a:extLst>
              </a:tr>
              <a:tr h="467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FeSi</a:t>
                      </a:r>
                      <a:r>
                        <a:rPr lang="en-US" sz="1100" b="1" u="none" strike="noStrike" dirty="0">
                          <a:effectLst/>
                        </a:rPr>
                        <a:t>2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1.793E-08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6.3</a:t>
                      </a:r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(9)</a:t>
                      </a:r>
                      <a:r>
                        <a:rPr lang="en-US" sz="1300" u="none" strike="noStrike" dirty="0">
                          <a:effectLst/>
                        </a:rPr>
                        <a:t>E+16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>
                          <a:effectLst/>
                        </a:rPr>
                        <a:t>14</a:t>
                      </a:r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endParaRPr lang="en-US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-127.22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7.23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7.65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0.0000744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7.65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4756699"/>
                  </a:ext>
                </a:extLst>
              </a:tr>
              <a:tr h="622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FeSi</a:t>
                      </a:r>
                      <a:r>
                        <a:rPr lang="en-US" sz="1100" b="1" u="none" strike="noStrike" dirty="0">
                          <a:effectLst/>
                        </a:rPr>
                        <a:t>1.995</a:t>
                      </a:r>
                      <a:r>
                        <a:rPr lang="en-US" sz="1300" b="1" u="none" strike="noStrike" dirty="0">
                          <a:effectLst/>
                        </a:rPr>
                        <a:t>Sn</a:t>
                      </a:r>
                      <a:r>
                        <a:rPr lang="en-US" sz="1100" b="1" u="none" strike="noStrike" dirty="0">
                          <a:effectLst/>
                        </a:rPr>
                        <a:t>0.005x1.01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1.749E-08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3.4</a:t>
                      </a:r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(9)</a:t>
                      </a:r>
                      <a:r>
                        <a:rPr lang="en-US" sz="1300" u="none" strike="noStrike" dirty="0">
                          <a:effectLst/>
                        </a:rPr>
                        <a:t>E+16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r>
                        <a:rPr lang="en-US" sz="13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-140.00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6.67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6.77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0.0000787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6.77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32522839"/>
                  </a:ext>
                </a:extLst>
              </a:tr>
              <a:tr h="509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Fe</a:t>
                      </a:r>
                      <a:r>
                        <a:rPr lang="en-US" sz="1100" b="1" u="none" strike="noStrike" dirty="0">
                          <a:effectLst/>
                        </a:rPr>
                        <a:t>0.995</a:t>
                      </a:r>
                      <a:r>
                        <a:rPr lang="en-US" sz="1200" b="1" u="none" strike="noStrike" dirty="0">
                          <a:effectLst/>
                        </a:rPr>
                        <a:t>Co</a:t>
                      </a:r>
                      <a:r>
                        <a:rPr lang="en-US" sz="1100" b="1" u="none" strike="noStrike" dirty="0">
                          <a:effectLst/>
                        </a:rPr>
                        <a:t>0.005x</a:t>
                      </a:r>
                      <a:r>
                        <a:rPr lang="en-US" sz="1400" b="1" u="none" strike="noStrike" dirty="0">
                          <a:effectLst/>
                        </a:rPr>
                        <a:t>Si</a:t>
                      </a:r>
                      <a:r>
                        <a:rPr lang="en-US" sz="1100" b="1" u="none" strike="noStrike" dirty="0">
                          <a:effectLst/>
                        </a:rPr>
                        <a:t>2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3.014E-08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1.0(0)E+19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6(5)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-371.33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0.0083038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71430918"/>
                  </a:ext>
                </a:extLst>
              </a:tr>
              <a:tr h="478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Fe</a:t>
                      </a:r>
                      <a:r>
                        <a:rPr lang="en-US" sz="1100" b="1" u="none" strike="noStrike" dirty="0">
                          <a:effectLst/>
                        </a:rPr>
                        <a:t>0.985</a:t>
                      </a:r>
                      <a:r>
                        <a:rPr lang="en-US" sz="1300" b="1" u="none" strike="noStrike" dirty="0">
                          <a:effectLst/>
                        </a:rPr>
                        <a:t>Co</a:t>
                      </a:r>
                      <a:r>
                        <a:rPr lang="en-US" sz="1100" b="1" u="none" strike="noStrike" dirty="0">
                          <a:effectLst/>
                        </a:rPr>
                        <a:t>0.01</a:t>
                      </a:r>
                      <a:r>
                        <a:rPr lang="en-US" sz="1300" b="1" u="none" strike="noStrike" dirty="0">
                          <a:effectLst/>
                        </a:rPr>
                        <a:t>5Si</a:t>
                      </a:r>
                      <a:r>
                        <a:rPr lang="en-US" sz="1100" b="1" u="none" strike="noStrike" dirty="0">
                          <a:effectLst/>
                        </a:rPr>
                        <a:t>2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2.932E-08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1.8(7)E+19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9(4)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-299.00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0.0201071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59453182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8CF69CEF-C135-4EA9-B304-2A2894EA404E}"/>
              </a:ext>
            </a:extLst>
          </p:cNvPr>
          <p:cNvSpPr/>
          <p:nvPr/>
        </p:nvSpPr>
        <p:spPr>
          <a:xfrm>
            <a:off x="8137542" y="2651009"/>
            <a:ext cx="986519" cy="4619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DDB9D4-B6F2-4C5A-B4EA-97B9263C0EBC}"/>
              </a:ext>
            </a:extLst>
          </p:cNvPr>
          <p:cNvSpPr/>
          <p:nvPr/>
        </p:nvSpPr>
        <p:spPr>
          <a:xfrm>
            <a:off x="2814000" y="3166140"/>
            <a:ext cx="986519" cy="1033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8E58E9-66F8-47D1-B84D-D46C9EB110C2}"/>
              </a:ext>
            </a:extLst>
          </p:cNvPr>
          <p:cNvSpPr/>
          <p:nvPr/>
        </p:nvSpPr>
        <p:spPr>
          <a:xfrm>
            <a:off x="5744219" y="3166139"/>
            <a:ext cx="986519" cy="10532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FB57CB-DAF6-493F-AD17-721FD163F21D}"/>
              </a:ext>
            </a:extLst>
          </p:cNvPr>
          <p:cNvSpPr txBox="1"/>
          <p:nvPr/>
        </p:nvSpPr>
        <p:spPr>
          <a:xfrm>
            <a:off x="3546246" y="4219406"/>
            <a:ext cx="23472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Low mobility because of carriers  (electrons) are scattered more frequently than the Sn-dope sample. </a:t>
            </a:r>
          </a:p>
          <a:p>
            <a:pPr algn="just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35A69DE-B6A2-4FB9-A746-138A6348D33B}"/>
              </a:ext>
            </a:extLst>
          </p:cNvPr>
          <p:cNvSpPr/>
          <p:nvPr/>
        </p:nvSpPr>
        <p:spPr>
          <a:xfrm>
            <a:off x="4096097" y="3280831"/>
            <a:ext cx="986519" cy="10532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62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681180" y="54169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6877C-199B-44ED-A795-1FC50A5C3439}"/>
              </a:ext>
            </a:extLst>
          </p:cNvPr>
          <p:cNvSpPr/>
          <p:nvPr/>
        </p:nvSpPr>
        <p:spPr>
          <a:xfrm>
            <a:off x="487248" y="6421914"/>
            <a:ext cx="7654216" cy="4360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714F7-F78C-4958-B9D5-878E44F4EC17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7D58-857C-4F20-88BF-109DB1159DB6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1AC293-C711-4EC3-994C-165E63AE7666}"/>
              </a:ext>
            </a:extLst>
          </p:cNvPr>
          <p:cNvSpPr/>
          <p:nvPr/>
        </p:nvSpPr>
        <p:spPr>
          <a:xfrm>
            <a:off x="4384828" y="2499596"/>
            <a:ext cx="479404" cy="320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D8280-8346-4E4C-BBAD-187FF47F2676}"/>
              </a:ext>
            </a:extLst>
          </p:cNvPr>
          <p:cNvSpPr/>
          <p:nvPr/>
        </p:nvSpPr>
        <p:spPr>
          <a:xfrm>
            <a:off x="5476973" y="3308808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B119C0-80EF-4F38-B48E-203DA22C566C}"/>
              </a:ext>
            </a:extLst>
          </p:cNvPr>
          <p:cNvSpPr/>
          <p:nvPr/>
        </p:nvSpPr>
        <p:spPr>
          <a:xfrm>
            <a:off x="5844618" y="413836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E7899B-2B9E-4B7D-90DD-CE995A8408CF}"/>
              </a:ext>
            </a:extLst>
          </p:cNvPr>
          <p:cNvSpPr/>
          <p:nvPr/>
        </p:nvSpPr>
        <p:spPr>
          <a:xfrm>
            <a:off x="6155703" y="4018503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36A6B-BC2E-4433-9BF3-E56AC9BB1C78}"/>
              </a:ext>
            </a:extLst>
          </p:cNvPr>
          <p:cNvSpPr/>
          <p:nvPr/>
        </p:nvSpPr>
        <p:spPr>
          <a:xfrm>
            <a:off x="6439096" y="300646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13AFB-3EA5-4A8A-8B16-ED050BAE203F}"/>
              </a:ext>
            </a:extLst>
          </p:cNvPr>
          <p:cNvSpPr/>
          <p:nvPr/>
        </p:nvSpPr>
        <p:spPr>
          <a:xfrm>
            <a:off x="6749592" y="348254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EAFD35-6FE1-4D49-8698-646D8E28EC50}"/>
              </a:ext>
            </a:extLst>
          </p:cNvPr>
          <p:cNvSpPr/>
          <p:nvPr/>
        </p:nvSpPr>
        <p:spPr>
          <a:xfrm>
            <a:off x="7093669" y="352588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C0AE8-8BA7-4FE8-B4DA-59A69406BD50}"/>
              </a:ext>
            </a:extLst>
          </p:cNvPr>
          <p:cNvSpPr/>
          <p:nvPr/>
        </p:nvSpPr>
        <p:spPr>
          <a:xfrm>
            <a:off x="7728614" y="4110086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FEC1A5-7BDD-465A-A02D-453505F42487}"/>
              </a:ext>
            </a:extLst>
          </p:cNvPr>
          <p:cNvSpPr txBox="1"/>
          <p:nvPr/>
        </p:nvSpPr>
        <p:spPr>
          <a:xfrm>
            <a:off x="3419913" y="58586"/>
            <a:ext cx="4168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Resistivity and Conductivity</a:t>
            </a:r>
            <a:endParaRPr lang="en-US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FDBDC0-6CF2-4844-BD24-FD75AFA5CE65}"/>
              </a:ext>
            </a:extLst>
          </p:cNvPr>
          <p:cNvSpPr txBox="1"/>
          <p:nvPr/>
        </p:nvSpPr>
        <p:spPr>
          <a:xfrm>
            <a:off x="131975" y="5168677"/>
            <a:ext cx="851240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500" dirty="0">
                <a:latin typeface="Times New Roman" panose="02020603050405020304" pitchFamily="18" charset="0"/>
                <a:ea typeface="MS Mincho" panose="02020609040205080304" pitchFamily="49" charset="-128"/>
              </a:rPr>
              <a:t>At temperature below 500K, the electrical conductivity</a:t>
            </a:r>
            <a:r>
              <a:rPr lang="en-US" sz="1500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 (σ) </a:t>
            </a:r>
            <a:r>
              <a:rPr lang="en-US" sz="15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o</a:t>
            </a:r>
            <a:r>
              <a:rPr lang="en-US" sz="15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f Sn doped sample was higher than standard sample.</a:t>
            </a:r>
            <a:r>
              <a:rPr lang="en-US" sz="1500" dirty="0">
                <a:latin typeface="Times New Roman" panose="02020603050405020304" pitchFamily="18" charset="0"/>
                <a:ea typeface="MS Mincho" panose="02020609040205080304" pitchFamily="49" charset="-128"/>
              </a:rPr>
              <a:t> The activation energy is shafted as shown in straight line.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5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500" dirty="0">
                <a:latin typeface="Times New Roman" panose="02020603050405020304" pitchFamily="18" charset="0"/>
                <a:ea typeface="MS Mincho" panose="02020609040205080304" pitchFamily="49" charset="-128"/>
              </a:rPr>
              <a:t>The </a:t>
            </a:r>
            <a:r>
              <a:rPr lang="en-US" sz="1500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σ</a:t>
            </a:r>
            <a:r>
              <a:rPr lang="en-US" sz="1500" dirty="0">
                <a:latin typeface="Times New Roman" panose="02020603050405020304" pitchFamily="18" charset="0"/>
                <a:ea typeface="MS Mincho" panose="02020609040205080304" pitchFamily="49" charset="-128"/>
              </a:rPr>
              <a:t> of Co-doped sample was significantly higher than other samples. It is </a:t>
            </a:r>
            <a:r>
              <a:rPr lang="en-US" sz="15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affected by the increase of carrier concentration because of doping with elements having different valence electrons.</a:t>
            </a:r>
            <a:endParaRPr lang="en-US" sz="15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699E9B3-FB45-4C33-A6E3-0522EFCD61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602017"/>
              </p:ext>
            </p:extLst>
          </p:nvPr>
        </p:nvGraphicFramePr>
        <p:xfrm>
          <a:off x="2741613" y="1685925"/>
          <a:ext cx="914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495000" progId="Equation.DSMT4">
                  <p:embed/>
                </p:oleObj>
              </mc:Choice>
              <mc:Fallback>
                <p:oleObj name="Equation" r:id="rId2" imgW="9144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41613" y="1685925"/>
                        <a:ext cx="9144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49C3AAF-D5D8-4533-AF63-BD1B95221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58" y="670589"/>
            <a:ext cx="4238700" cy="4129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541D89-FCFF-4915-B595-7CF117DD7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659866"/>
            <a:ext cx="4238700" cy="419569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98D1D13-9A8B-4AD8-B9B0-BA0C0920A889}"/>
              </a:ext>
            </a:extLst>
          </p:cNvPr>
          <p:cNvSpPr txBox="1"/>
          <p:nvPr/>
        </p:nvSpPr>
        <p:spPr>
          <a:xfrm>
            <a:off x="-678730" y="2998752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US" sz="1200" b="1" u="none" strike="noStrike" dirty="0" err="1">
                <a:effectLst/>
              </a:rPr>
              <a:t>n</a:t>
            </a:r>
            <a:r>
              <a:rPr lang="en-US" sz="1200" b="1" u="none" strike="noStrike" baseline="-25000" dirty="0" err="1">
                <a:effectLst/>
              </a:rPr>
              <a:t>H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=1.0(0)E+19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6A3F44-E7F4-447F-8131-0907CB33E41C}"/>
              </a:ext>
            </a:extLst>
          </p:cNvPr>
          <p:cNvSpPr txBox="1"/>
          <p:nvPr/>
        </p:nvSpPr>
        <p:spPr>
          <a:xfrm>
            <a:off x="-678730" y="3644047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US" sz="1200" b="1" u="none" strike="noStrike" dirty="0" err="1">
                <a:effectLst/>
              </a:rPr>
              <a:t>n</a:t>
            </a:r>
            <a:r>
              <a:rPr lang="en-US" sz="1200" b="1" u="none" strike="noStrike" baseline="-25000" dirty="0" err="1">
                <a:effectLst/>
              </a:rPr>
              <a:t>H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=1.8(7)E+19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D5A7AA-516E-4D22-814D-50A72D278445}"/>
              </a:ext>
            </a:extLst>
          </p:cNvPr>
          <p:cNvSpPr txBox="1"/>
          <p:nvPr/>
        </p:nvSpPr>
        <p:spPr>
          <a:xfrm>
            <a:off x="-880985" y="1528035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US" sz="1200" b="1" u="none" strike="noStrike" dirty="0" err="1">
                <a:effectLst/>
              </a:rPr>
              <a:t>n</a:t>
            </a:r>
            <a:r>
              <a:rPr lang="en-US" sz="1200" b="1" u="none" strike="noStrike" baseline="-25000" dirty="0" err="1">
                <a:effectLst/>
              </a:rPr>
              <a:t>H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</a:t>
            </a:r>
            <a:r>
              <a:rPr lang="en-US" sz="1200" u="none" strike="noStrike" dirty="0">
                <a:effectLst/>
              </a:rPr>
              <a:t>6.3</a:t>
            </a:r>
            <a:r>
              <a:rPr lang="en-US" sz="12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(9)</a:t>
            </a:r>
            <a:r>
              <a:rPr lang="en-US" sz="1200" u="none" strike="noStrike" dirty="0">
                <a:effectLst/>
              </a:rPr>
              <a:t>E+16</a:t>
            </a:r>
          </a:p>
          <a:p>
            <a:pPr algn="ctr" fontAlgn="b"/>
            <a:r>
              <a:rPr lang="el-GR" sz="1200" b="1" u="none" strike="noStrike" dirty="0">
                <a:effectLst/>
              </a:rPr>
              <a:t>μ</a:t>
            </a:r>
            <a:r>
              <a:rPr lang="en-US" sz="1200" b="1" u="none" strike="noStrike" baseline="-25000" dirty="0">
                <a:effectLst/>
              </a:rPr>
              <a:t>H </a:t>
            </a:r>
            <a:r>
              <a:rPr lang="en-US" sz="12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</a:t>
            </a:r>
            <a:r>
              <a:rPr lang="en-US" sz="1200" u="none" strike="noStrike" dirty="0">
                <a:effectLst/>
              </a:rPr>
              <a:t> 14</a:t>
            </a:r>
            <a:r>
              <a:rPr lang="en-US" sz="12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(2)</a:t>
            </a:r>
            <a:endParaRPr lang="en-US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algn="ctr" fontAlgn="b"/>
            <a:endParaRPr lang="en-US" sz="120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 fontAlgn="b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1087D2-7C54-45C5-AB64-1D5069274BF3}"/>
              </a:ext>
            </a:extLst>
          </p:cNvPr>
          <p:cNvSpPr txBox="1"/>
          <p:nvPr/>
        </p:nvSpPr>
        <p:spPr>
          <a:xfrm>
            <a:off x="836092" y="2263684"/>
            <a:ext cx="1137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US" sz="1200" b="1" u="none" strike="noStrike" dirty="0" err="1">
                <a:effectLst/>
              </a:rPr>
              <a:t>n</a:t>
            </a:r>
            <a:r>
              <a:rPr lang="en-US" sz="1200" b="1" u="none" strike="noStrike" baseline="-25000" dirty="0" err="1">
                <a:effectLst/>
              </a:rPr>
              <a:t>H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</a:t>
            </a:r>
            <a:r>
              <a:rPr lang="en-US" sz="1200" u="none" strike="noStrike" dirty="0">
                <a:effectLst/>
              </a:rPr>
              <a:t>3.4</a:t>
            </a:r>
            <a:r>
              <a:rPr lang="en-US" sz="12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(9)</a:t>
            </a:r>
            <a:r>
              <a:rPr lang="en-US" sz="1200" u="none" strike="noStrike" dirty="0">
                <a:effectLst/>
              </a:rPr>
              <a:t>E+16</a:t>
            </a:r>
          </a:p>
          <a:p>
            <a:pPr algn="ctr" fontAlgn="b"/>
            <a:r>
              <a:rPr lang="el-GR" sz="1200" b="1" u="none" strike="noStrike" dirty="0">
                <a:effectLst/>
              </a:rPr>
              <a:t>μ</a:t>
            </a:r>
            <a:r>
              <a:rPr lang="en-US" sz="1200" b="1" u="none" strike="noStrike" baseline="-25000" dirty="0">
                <a:effectLst/>
              </a:rPr>
              <a:t>H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=29</a:t>
            </a:r>
            <a:r>
              <a:rPr lang="en-US" sz="1200" b="0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7)</a:t>
            </a:r>
            <a:endParaRPr lang="en-US" sz="120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4290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628650" y="592066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6877C-199B-44ED-A795-1FC50A5C3439}"/>
              </a:ext>
            </a:extLst>
          </p:cNvPr>
          <p:cNvSpPr/>
          <p:nvPr/>
        </p:nvSpPr>
        <p:spPr>
          <a:xfrm>
            <a:off x="478324" y="6390755"/>
            <a:ext cx="7654216" cy="4360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714F7-F78C-4958-B9D5-878E44F4EC17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7D58-857C-4F20-88BF-109DB1159DB6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1AC293-C711-4EC3-994C-165E63AE7666}"/>
              </a:ext>
            </a:extLst>
          </p:cNvPr>
          <p:cNvSpPr/>
          <p:nvPr/>
        </p:nvSpPr>
        <p:spPr>
          <a:xfrm>
            <a:off x="4384828" y="2499596"/>
            <a:ext cx="479404" cy="320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D8280-8346-4E4C-BBAD-187FF47F2676}"/>
              </a:ext>
            </a:extLst>
          </p:cNvPr>
          <p:cNvSpPr/>
          <p:nvPr/>
        </p:nvSpPr>
        <p:spPr>
          <a:xfrm>
            <a:off x="5476973" y="3308808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B119C0-80EF-4F38-B48E-203DA22C566C}"/>
              </a:ext>
            </a:extLst>
          </p:cNvPr>
          <p:cNvSpPr/>
          <p:nvPr/>
        </p:nvSpPr>
        <p:spPr>
          <a:xfrm>
            <a:off x="5844618" y="413836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E7899B-2B9E-4B7D-90DD-CE995A8408CF}"/>
              </a:ext>
            </a:extLst>
          </p:cNvPr>
          <p:cNvSpPr/>
          <p:nvPr/>
        </p:nvSpPr>
        <p:spPr>
          <a:xfrm>
            <a:off x="6155703" y="4018503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36A6B-BC2E-4433-9BF3-E56AC9BB1C78}"/>
              </a:ext>
            </a:extLst>
          </p:cNvPr>
          <p:cNvSpPr/>
          <p:nvPr/>
        </p:nvSpPr>
        <p:spPr>
          <a:xfrm>
            <a:off x="6439096" y="300646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13AFB-3EA5-4A8A-8B16-ED050BAE203F}"/>
              </a:ext>
            </a:extLst>
          </p:cNvPr>
          <p:cNvSpPr/>
          <p:nvPr/>
        </p:nvSpPr>
        <p:spPr>
          <a:xfrm>
            <a:off x="6749592" y="348254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EAFD35-6FE1-4D49-8698-646D8E28EC50}"/>
              </a:ext>
            </a:extLst>
          </p:cNvPr>
          <p:cNvSpPr/>
          <p:nvPr/>
        </p:nvSpPr>
        <p:spPr>
          <a:xfrm>
            <a:off x="7093669" y="352588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C0AE8-8BA7-4FE8-B4DA-59A69406BD50}"/>
              </a:ext>
            </a:extLst>
          </p:cNvPr>
          <p:cNvSpPr/>
          <p:nvPr/>
        </p:nvSpPr>
        <p:spPr>
          <a:xfrm>
            <a:off x="7728614" y="4110086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FEC1A5-7BDD-465A-A02D-453505F42487}"/>
              </a:ext>
            </a:extLst>
          </p:cNvPr>
          <p:cNvSpPr txBox="1"/>
          <p:nvPr/>
        </p:nvSpPr>
        <p:spPr>
          <a:xfrm>
            <a:off x="2708158" y="189363"/>
            <a:ext cx="32051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Seebeck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coefficient</a:t>
            </a:r>
            <a:endParaRPr lang="en-US" sz="2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4F25BA-E331-48B9-9447-1B2C09852F23}"/>
              </a:ext>
            </a:extLst>
          </p:cNvPr>
          <p:cNvSpPr txBox="1"/>
          <p:nvPr/>
        </p:nvSpPr>
        <p:spPr>
          <a:xfrm>
            <a:off x="199616" y="4996107"/>
            <a:ext cx="8291028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500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|</a:t>
            </a:r>
            <a:r>
              <a:rPr lang="en-US" sz="15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S|</a:t>
            </a:r>
            <a:r>
              <a:rPr lang="en-US" sz="1500" dirty="0">
                <a:effectLst/>
                <a:latin typeface="Cambria Math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of Co doped 0.005 sample ≥ </a:t>
            </a:r>
            <a:r>
              <a:rPr lang="en-US" sz="15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350</a:t>
            </a:r>
            <a:r>
              <a:rPr lang="en-US" sz="1500" dirty="0">
                <a:effectLst/>
                <a:latin typeface="Cambria Math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μ</a:t>
            </a:r>
            <a:r>
              <a:rPr lang="en-US" sz="15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 K</a:t>
            </a:r>
            <a:r>
              <a:rPr kumimoji="0" lang="en-US" sz="15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-1</a:t>
            </a:r>
            <a:r>
              <a:rPr lang="en-US" sz="15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and approximately stable at all temperature ranges below 700K. The carrier concentrations of this sample is maybe stable below this temperature</a:t>
            </a:r>
            <a:r>
              <a:rPr lang="en-US" sz="1500" dirty="0">
                <a:latin typeface="Times New Roman" panose="02020603050405020304" pitchFamily="18" charset="0"/>
                <a:ea typeface="MS Mincho" panose="02020609040205080304" pitchFamily="49" charset="-128"/>
              </a:rPr>
              <a:t>. Or the electrons of this samples are scattered more frequently than the others.</a:t>
            </a:r>
            <a:endParaRPr lang="en-US" sz="15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5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5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Co-dope sample is dominated by ionized impurity scattering (r=3/2) rather than acoustic phonon scattering or polar optical phonon scattering. </a:t>
            </a:r>
            <a:endParaRPr lang="en-US" sz="15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5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6B4232-1756-41BA-9964-F566E2202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622" y="946221"/>
            <a:ext cx="4359054" cy="4081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BDFC32-746C-4C94-B37A-2A29D491B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013" y="908965"/>
            <a:ext cx="4284337" cy="42597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A8DDBD8-1915-4F42-A62D-9D184023145E}"/>
              </a:ext>
            </a:extLst>
          </p:cNvPr>
          <p:cNvSpPr txBox="1"/>
          <p:nvPr/>
        </p:nvSpPr>
        <p:spPr>
          <a:xfrm>
            <a:off x="948311" y="3782375"/>
            <a:ext cx="16346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b="1" u="none" strike="noStrike" dirty="0">
                <a:effectLst/>
              </a:rPr>
              <a:t>μ</a:t>
            </a:r>
            <a:r>
              <a:rPr lang="en-US" sz="1200" b="1" u="none" strike="noStrike" baseline="-25000" dirty="0">
                <a:effectLst/>
              </a:rPr>
              <a:t>H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=6(5)</a:t>
            </a:r>
          </a:p>
          <a:p>
            <a:endParaRPr 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C1BFD0-10DD-45F7-91F0-F48A9F3A4163}"/>
              </a:ext>
            </a:extLst>
          </p:cNvPr>
          <p:cNvSpPr txBox="1"/>
          <p:nvPr/>
        </p:nvSpPr>
        <p:spPr>
          <a:xfrm>
            <a:off x="823889" y="3077975"/>
            <a:ext cx="8163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b="1" u="none" strike="noStrike" dirty="0">
                <a:effectLst/>
              </a:rPr>
              <a:t>μ</a:t>
            </a:r>
            <a:r>
              <a:rPr lang="en-US" sz="1200" b="1" u="none" strike="noStrike" baseline="-25000" dirty="0">
                <a:effectLst/>
              </a:rPr>
              <a:t>H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=9(4)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98721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681180" y="54169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6877C-199B-44ED-A795-1FC50A5C3439}"/>
              </a:ext>
            </a:extLst>
          </p:cNvPr>
          <p:cNvSpPr/>
          <p:nvPr/>
        </p:nvSpPr>
        <p:spPr>
          <a:xfrm>
            <a:off x="581515" y="6467339"/>
            <a:ext cx="7654216" cy="4360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714F7-F78C-4958-B9D5-878E44F4EC17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7D58-857C-4F20-88BF-109DB1159DB6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1AC293-C711-4EC3-994C-165E63AE7666}"/>
              </a:ext>
            </a:extLst>
          </p:cNvPr>
          <p:cNvSpPr/>
          <p:nvPr/>
        </p:nvSpPr>
        <p:spPr>
          <a:xfrm>
            <a:off x="4384828" y="2499596"/>
            <a:ext cx="479404" cy="320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D8280-8346-4E4C-BBAD-187FF47F2676}"/>
              </a:ext>
            </a:extLst>
          </p:cNvPr>
          <p:cNvSpPr/>
          <p:nvPr/>
        </p:nvSpPr>
        <p:spPr>
          <a:xfrm>
            <a:off x="5476973" y="3308808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B119C0-80EF-4F38-B48E-203DA22C566C}"/>
              </a:ext>
            </a:extLst>
          </p:cNvPr>
          <p:cNvSpPr/>
          <p:nvPr/>
        </p:nvSpPr>
        <p:spPr>
          <a:xfrm>
            <a:off x="5844618" y="413836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E7899B-2B9E-4B7D-90DD-CE995A8408CF}"/>
              </a:ext>
            </a:extLst>
          </p:cNvPr>
          <p:cNvSpPr/>
          <p:nvPr/>
        </p:nvSpPr>
        <p:spPr>
          <a:xfrm>
            <a:off x="6155703" y="4018503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36A6B-BC2E-4433-9BF3-E56AC9BB1C78}"/>
              </a:ext>
            </a:extLst>
          </p:cNvPr>
          <p:cNvSpPr/>
          <p:nvPr/>
        </p:nvSpPr>
        <p:spPr>
          <a:xfrm>
            <a:off x="6439096" y="300646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13AFB-3EA5-4A8A-8B16-ED050BAE203F}"/>
              </a:ext>
            </a:extLst>
          </p:cNvPr>
          <p:cNvSpPr/>
          <p:nvPr/>
        </p:nvSpPr>
        <p:spPr>
          <a:xfrm>
            <a:off x="6749592" y="348254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EAFD35-6FE1-4D49-8698-646D8E28EC50}"/>
              </a:ext>
            </a:extLst>
          </p:cNvPr>
          <p:cNvSpPr/>
          <p:nvPr/>
        </p:nvSpPr>
        <p:spPr>
          <a:xfrm>
            <a:off x="7093669" y="352588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C0AE8-8BA7-4FE8-B4DA-59A69406BD50}"/>
              </a:ext>
            </a:extLst>
          </p:cNvPr>
          <p:cNvSpPr/>
          <p:nvPr/>
        </p:nvSpPr>
        <p:spPr>
          <a:xfrm>
            <a:off x="7728614" y="4110086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FEC1A5-7BDD-465A-A02D-453505F42487}"/>
              </a:ext>
            </a:extLst>
          </p:cNvPr>
          <p:cNvSpPr txBox="1"/>
          <p:nvPr/>
        </p:nvSpPr>
        <p:spPr>
          <a:xfrm>
            <a:off x="3481155" y="100188"/>
            <a:ext cx="3937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conductivity</a:t>
            </a:r>
            <a:endParaRPr lang="en-US" sz="24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F0E15F-75A4-4678-94E4-7543951046BC}"/>
              </a:ext>
            </a:extLst>
          </p:cNvPr>
          <p:cNvSpPr txBox="1"/>
          <p:nvPr/>
        </p:nvSpPr>
        <p:spPr>
          <a:xfrm>
            <a:off x="406724" y="4739144"/>
            <a:ext cx="83200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At room temperature, lattice thermal conductivity of Sn doped (x=0.005) was lower than other samples resulting in the significant reduction of total thermal conductivity at various temperature range.  This confirms to our strategy because Sn has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higher density and elastic modulus (low melting point)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</a:p>
          <a:p>
            <a:pPr algn="just"/>
            <a:endParaRPr lang="en-US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just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D86C11-375D-48F3-B620-3996B47B70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64" t="71273" r="27338" b="3261"/>
          <a:stretch/>
        </p:blipFill>
        <p:spPr>
          <a:xfrm>
            <a:off x="5433201" y="3373051"/>
            <a:ext cx="1660468" cy="33600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9FE7AAA-65D4-4F8E-8CAF-54F8A98152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09" t="8037" r="33109" b="36480"/>
          <a:stretch/>
        </p:blipFill>
        <p:spPr>
          <a:xfrm>
            <a:off x="6966594" y="3017097"/>
            <a:ext cx="1361249" cy="918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A357D6-9754-4213-9141-B4AD70CB0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531" y="630083"/>
            <a:ext cx="4620653" cy="42431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59ABD1-9C4F-442E-94EB-B272B9993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23" y="632373"/>
            <a:ext cx="4249280" cy="42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15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681180" y="54169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6877C-199B-44ED-A795-1FC50A5C3439}"/>
              </a:ext>
            </a:extLst>
          </p:cNvPr>
          <p:cNvSpPr/>
          <p:nvPr/>
        </p:nvSpPr>
        <p:spPr>
          <a:xfrm>
            <a:off x="557720" y="6427003"/>
            <a:ext cx="7654216" cy="4360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714F7-F78C-4958-B9D5-878E44F4EC17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7D58-857C-4F20-88BF-109DB1159DB6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1AC293-C711-4EC3-994C-165E63AE7666}"/>
              </a:ext>
            </a:extLst>
          </p:cNvPr>
          <p:cNvSpPr/>
          <p:nvPr/>
        </p:nvSpPr>
        <p:spPr>
          <a:xfrm>
            <a:off x="4384828" y="2499596"/>
            <a:ext cx="479404" cy="320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D8280-8346-4E4C-BBAD-187FF47F2676}"/>
              </a:ext>
            </a:extLst>
          </p:cNvPr>
          <p:cNvSpPr/>
          <p:nvPr/>
        </p:nvSpPr>
        <p:spPr>
          <a:xfrm>
            <a:off x="5476973" y="3308808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B119C0-80EF-4F38-B48E-203DA22C566C}"/>
              </a:ext>
            </a:extLst>
          </p:cNvPr>
          <p:cNvSpPr/>
          <p:nvPr/>
        </p:nvSpPr>
        <p:spPr>
          <a:xfrm>
            <a:off x="5844618" y="413836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E7899B-2B9E-4B7D-90DD-CE995A8408CF}"/>
              </a:ext>
            </a:extLst>
          </p:cNvPr>
          <p:cNvSpPr/>
          <p:nvPr/>
        </p:nvSpPr>
        <p:spPr>
          <a:xfrm>
            <a:off x="6155703" y="4018503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36A6B-BC2E-4433-9BF3-E56AC9BB1C78}"/>
              </a:ext>
            </a:extLst>
          </p:cNvPr>
          <p:cNvSpPr/>
          <p:nvPr/>
        </p:nvSpPr>
        <p:spPr>
          <a:xfrm>
            <a:off x="6439096" y="300646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13AFB-3EA5-4A8A-8B16-ED050BAE203F}"/>
              </a:ext>
            </a:extLst>
          </p:cNvPr>
          <p:cNvSpPr/>
          <p:nvPr/>
        </p:nvSpPr>
        <p:spPr>
          <a:xfrm>
            <a:off x="6749592" y="348254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EAFD35-6FE1-4D49-8698-646D8E28EC50}"/>
              </a:ext>
            </a:extLst>
          </p:cNvPr>
          <p:cNvSpPr/>
          <p:nvPr/>
        </p:nvSpPr>
        <p:spPr>
          <a:xfrm>
            <a:off x="7093669" y="352588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C0AE8-8BA7-4FE8-B4DA-59A69406BD50}"/>
              </a:ext>
            </a:extLst>
          </p:cNvPr>
          <p:cNvSpPr/>
          <p:nvPr/>
        </p:nvSpPr>
        <p:spPr>
          <a:xfrm>
            <a:off x="7728614" y="4110086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FEC1A5-7BDD-465A-A02D-453505F42487}"/>
              </a:ext>
            </a:extLst>
          </p:cNvPr>
          <p:cNvSpPr txBox="1"/>
          <p:nvPr/>
        </p:nvSpPr>
        <p:spPr>
          <a:xfrm>
            <a:off x="4732829" y="-55613"/>
            <a:ext cx="24294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ZT</a:t>
            </a:r>
            <a:endParaRPr lang="en-US" sz="2800" b="1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50E5BF-1B7D-4E61-8DDE-C9E4CCB25ED6}"/>
              </a:ext>
            </a:extLst>
          </p:cNvPr>
          <p:cNvSpPr txBox="1"/>
          <p:nvPr/>
        </p:nvSpPr>
        <p:spPr>
          <a:xfrm>
            <a:off x="241497" y="5715345"/>
            <a:ext cx="82891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kern="100" dirty="0"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T</a:t>
            </a:r>
            <a:r>
              <a:rPr lang="en-US" sz="1600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he highest </a:t>
            </a:r>
            <a:r>
              <a:rPr lang="en-US" sz="1600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ZT</a:t>
            </a:r>
            <a:r>
              <a:rPr lang="en-US" sz="1600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=0.03 was found in Co doped sample at 650K. This enhancement was obtained from the stability of |</a:t>
            </a:r>
            <a:r>
              <a:rPr lang="en-US" sz="1600" b="1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S</a:t>
            </a:r>
            <a:r>
              <a:rPr lang="en-US" sz="1600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| </a:t>
            </a:r>
            <a:r>
              <a:rPr lang="en-US" sz="1600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and significant reduction of </a:t>
            </a:r>
            <a:r>
              <a:rPr lang="en-US" sz="1600" i="1" kern="100" dirty="0">
                <a:effectLst/>
                <a:latin typeface="Cambria Math" panose="02040503050406030204" pitchFamily="18" charset="0"/>
                <a:ea typeface="MS Mincho" panose="02020609040205080304" pitchFamily="49" charset="-128"/>
                <a:cs typeface="Cambria Math" panose="02040503050406030204" pitchFamily="18" charset="0"/>
              </a:rPr>
              <a:t>𝛒. </a:t>
            </a:r>
            <a:endParaRPr lang="en-US" sz="1600" kern="100" dirty="0">
              <a:effectLst/>
              <a:latin typeface="MS Mincho" panose="02020609040205080304" pitchFamily="49" charset="-128"/>
              <a:ea typeface="MS Mincho" panose="02020609040205080304" pitchFamily="49" charset="-128"/>
              <a:cs typeface="DaunPenh" panose="01010101010101010101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4361B5B-0184-4B04-AB46-78E39A4FB218}"/>
              </a:ext>
            </a:extLst>
          </p:cNvPr>
          <p:cNvGrpSpPr/>
          <p:nvPr/>
        </p:nvGrpSpPr>
        <p:grpSpPr>
          <a:xfrm>
            <a:off x="1621850" y="467607"/>
            <a:ext cx="5537806" cy="5173971"/>
            <a:chOff x="4332058" y="626381"/>
            <a:chExt cx="6080914" cy="567880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7788FA-8F70-4AB8-9536-6FEEA9B07EB4}"/>
                </a:ext>
              </a:extLst>
            </p:cNvPr>
            <p:cNvSpPr txBox="1"/>
            <p:nvPr/>
          </p:nvSpPr>
          <p:spPr>
            <a:xfrm rot="16200000">
              <a:off x="4053343" y="2917602"/>
              <a:ext cx="962478" cy="4050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i="1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DaunPenh" panose="01010101010101010101" pitchFamily="2" charset="0"/>
                </a:rPr>
                <a:t>ZT</a:t>
              </a:r>
              <a:endPara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573F6A-BBD2-4178-8B64-0C9A2BB9B197}"/>
                </a:ext>
              </a:extLst>
            </p:cNvPr>
            <p:cNvSpPr txBox="1"/>
            <p:nvPr/>
          </p:nvSpPr>
          <p:spPr>
            <a:xfrm>
              <a:off x="7621480" y="5905077"/>
              <a:ext cx="22282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DaunPenh" panose="01010101010101010101" pitchFamily="2" charset="0"/>
                </a:rPr>
                <a:t>T /K</a:t>
              </a:r>
              <a:endParaRPr lang="en-US" sz="2000" dirty="0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F6F7640-18C0-4867-A8CA-B87671C5F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76" b="6575"/>
            <a:stretch/>
          </p:blipFill>
          <p:spPr>
            <a:xfrm>
              <a:off x="4776187" y="626381"/>
              <a:ext cx="5636785" cy="5424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9011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708549" y="77736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6877C-199B-44ED-A795-1FC50A5C3439}"/>
              </a:ext>
            </a:extLst>
          </p:cNvPr>
          <p:cNvSpPr/>
          <p:nvPr/>
        </p:nvSpPr>
        <p:spPr>
          <a:xfrm>
            <a:off x="581515" y="6448485"/>
            <a:ext cx="7654216" cy="4360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0F862C-DBFF-414B-BE14-E8EEF1296FA6}"/>
              </a:ext>
            </a:extLst>
          </p:cNvPr>
          <p:cNvSpPr txBox="1">
            <a:spLocks/>
          </p:cNvSpPr>
          <p:nvPr/>
        </p:nvSpPr>
        <p:spPr>
          <a:xfrm>
            <a:off x="512408" y="2696292"/>
            <a:ext cx="7886700" cy="78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714F7-F78C-4958-B9D5-878E44F4EC17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7D58-857C-4F20-88BF-109DB1159DB6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D8280-8346-4E4C-BBAD-187FF47F2676}"/>
              </a:ext>
            </a:extLst>
          </p:cNvPr>
          <p:cNvSpPr/>
          <p:nvPr/>
        </p:nvSpPr>
        <p:spPr>
          <a:xfrm>
            <a:off x="5476973" y="3308808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B119C0-80EF-4F38-B48E-203DA22C566C}"/>
              </a:ext>
            </a:extLst>
          </p:cNvPr>
          <p:cNvSpPr/>
          <p:nvPr/>
        </p:nvSpPr>
        <p:spPr>
          <a:xfrm>
            <a:off x="5844618" y="413836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E7899B-2B9E-4B7D-90DD-CE995A8408CF}"/>
              </a:ext>
            </a:extLst>
          </p:cNvPr>
          <p:cNvSpPr/>
          <p:nvPr/>
        </p:nvSpPr>
        <p:spPr>
          <a:xfrm>
            <a:off x="6155703" y="4018503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36A6B-BC2E-4433-9BF3-E56AC9BB1C78}"/>
              </a:ext>
            </a:extLst>
          </p:cNvPr>
          <p:cNvSpPr/>
          <p:nvPr/>
        </p:nvSpPr>
        <p:spPr>
          <a:xfrm>
            <a:off x="6439096" y="300646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13AFB-3EA5-4A8A-8B16-ED050BAE203F}"/>
              </a:ext>
            </a:extLst>
          </p:cNvPr>
          <p:cNvSpPr/>
          <p:nvPr/>
        </p:nvSpPr>
        <p:spPr>
          <a:xfrm>
            <a:off x="6749592" y="348254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EAFD35-6FE1-4D49-8698-646D8E28EC50}"/>
              </a:ext>
            </a:extLst>
          </p:cNvPr>
          <p:cNvSpPr/>
          <p:nvPr/>
        </p:nvSpPr>
        <p:spPr>
          <a:xfrm>
            <a:off x="7093669" y="352588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C0AE8-8BA7-4FE8-B4DA-59A69406BD50}"/>
              </a:ext>
            </a:extLst>
          </p:cNvPr>
          <p:cNvSpPr/>
          <p:nvPr/>
        </p:nvSpPr>
        <p:spPr>
          <a:xfrm>
            <a:off x="7728614" y="4110086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86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681180" y="54169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6877C-199B-44ED-A795-1FC50A5C3439}"/>
              </a:ext>
            </a:extLst>
          </p:cNvPr>
          <p:cNvSpPr/>
          <p:nvPr/>
        </p:nvSpPr>
        <p:spPr>
          <a:xfrm>
            <a:off x="562661" y="6421868"/>
            <a:ext cx="7654216" cy="4360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0F862C-DBFF-414B-BE14-E8EEF1296FA6}"/>
              </a:ext>
            </a:extLst>
          </p:cNvPr>
          <p:cNvSpPr txBox="1">
            <a:spLocks/>
          </p:cNvSpPr>
          <p:nvPr/>
        </p:nvSpPr>
        <p:spPr>
          <a:xfrm>
            <a:off x="628650" y="-54035"/>
            <a:ext cx="7886700" cy="78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Conclusions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714F7-F78C-4958-B9D5-878E44F4EC17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7D58-857C-4F20-88BF-109DB1159DB6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1AC293-C711-4EC3-994C-165E63AE7666}"/>
              </a:ext>
            </a:extLst>
          </p:cNvPr>
          <p:cNvSpPr/>
          <p:nvPr/>
        </p:nvSpPr>
        <p:spPr>
          <a:xfrm>
            <a:off x="4384828" y="2499596"/>
            <a:ext cx="479404" cy="320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D8280-8346-4E4C-BBAD-187FF47F2676}"/>
              </a:ext>
            </a:extLst>
          </p:cNvPr>
          <p:cNvSpPr/>
          <p:nvPr/>
        </p:nvSpPr>
        <p:spPr>
          <a:xfrm>
            <a:off x="5476973" y="3308808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B119C0-80EF-4F38-B48E-203DA22C566C}"/>
              </a:ext>
            </a:extLst>
          </p:cNvPr>
          <p:cNvSpPr/>
          <p:nvPr/>
        </p:nvSpPr>
        <p:spPr>
          <a:xfrm>
            <a:off x="5844618" y="413836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E7899B-2B9E-4B7D-90DD-CE995A8408CF}"/>
              </a:ext>
            </a:extLst>
          </p:cNvPr>
          <p:cNvSpPr/>
          <p:nvPr/>
        </p:nvSpPr>
        <p:spPr>
          <a:xfrm>
            <a:off x="6155703" y="4018503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36A6B-BC2E-4433-9BF3-E56AC9BB1C78}"/>
              </a:ext>
            </a:extLst>
          </p:cNvPr>
          <p:cNvSpPr/>
          <p:nvPr/>
        </p:nvSpPr>
        <p:spPr>
          <a:xfrm>
            <a:off x="6439096" y="300646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13AFB-3EA5-4A8A-8B16-ED050BAE203F}"/>
              </a:ext>
            </a:extLst>
          </p:cNvPr>
          <p:cNvSpPr/>
          <p:nvPr/>
        </p:nvSpPr>
        <p:spPr>
          <a:xfrm>
            <a:off x="6749592" y="348254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EAFD35-6FE1-4D49-8698-646D8E28EC50}"/>
              </a:ext>
            </a:extLst>
          </p:cNvPr>
          <p:cNvSpPr/>
          <p:nvPr/>
        </p:nvSpPr>
        <p:spPr>
          <a:xfrm>
            <a:off x="7093669" y="352588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C0AE8-8BA7-4FE8-B4DA-59A69406BD50}"/>
              </a:ext>
            </a:extLst>
          </p:cNvPr>
          <p:cNvSpPr/>
          <p:nvPr/>
        </p:nvSpPr>
        <p:spPr>
          <a:xfrm>
            <a:off x="7728614" y="4110086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E8545B-3D84-41AD-A431-D47419BD0E69}"/>
              </a:ext>
            </a:extLst>
          </p:cNvPr>
          <p:cNvSpPr txBox="1"/>
          <p:nvPr/>
        </p:nvSpPr>
        <p:spPr>
          <a:xfrm>
            <a:off x="453169" y="1137432"/>
            <a:ext cx="834272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The </a:t>
            </a:r>
            <a:r>
              <a:rPr lang="en-US" sz="1800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σ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 of Co-doped sample was significantly higher than Sn doped and standard samples and approximately stable at all temperature ranges. The increase of </a:t>
            </a:r>
            <a:r>
              <a:rPr lang="en-US" sz="1800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σ  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was affected by the increase of carrier concentration.</a:t>
            </a:r>
            <a:endParaRPr lang="en-US" sz="1800" i="1" dirty="0">
              <a:effectLst/>
              <a:latin typeface="Cambria Math" panose="02040503050406030204" pitchFamily="18" charset="0"/>
              <a:ea typeface="Yu Mincho" panose="02020400000000000000" pitchFamily="18" charset="-128"/>
              <a:cs typeface="DaunPenh" panose="01010101010101010101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Doping with Co, 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|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S|</a:t>
            </a:r>
            <a:r>
              <a:rPr lang="en-US" sz="1800" dirty="0">
                <a:effectLst/>
                <a:latin typeface="Cambria Math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≥ 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300</a:t>
            </a:r>
            <a:r>
              <a:rPr lang="en-US" sz="1800" dirty="0">
                <a:effectLst/>
                <a:latin typeface="Cambria Math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μ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 K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-1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and approximately stable at all temperature ranges. It is considered that 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t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he carrier scattering is stable by ionized scattering process.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Lattice thermal conductivity of Sn doped (x=0.005) was lower than other samples resulting in the significant reduction of total thermal conductivity at various temperature range.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kern="100" dirty="0"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T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he highest 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ZT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=0.03 was found in Co doped sample at 650K. This enhancement was obtained from the stability of |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S|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and significant reduction of </a:t>
            </a:r>
            <a:r>
              <a:rPr lang="en-US" sz="1800" i="1" kern="100" dirty="0">
                <a:effectLst/>
                <a:latin typeface="Cambria Math" panose="02040503050406030204" pitchFamily="18" charset="0"/>
                <a:ea typeface="MS Mincho" panose="02020609040205080304" pitchFamily="49" charset="-128"/>
                <a:cs typeface="Cambria Math" panose="02040503050406030204" pitchFamily="18" charset="0"/>
              </a:rPr>
              <a:t>𝛒. </a:t>
            </a:r>
            <a:endParaRPr lang="en-US" sz="1800" kern="100" dirty="0">
              <a:effectLst/>
              <a:latin typeface="MS Mincho" panose="02020609040205080304" pitchFamily="49" charset="-128"/>
              <a:ea typeface="MS Mincho" panose="02020609040205080304" pitchFamily="49" charset="-128"/>
              <a:cs typeface="DaunPenh" panose="01010101010101010101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3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F832-186E-4F26-AA05-37CEB744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7098"/>
            <a:ext cx="7886700" cy="780092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1713E-669A-433B-B524-B67DE2FB6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722" y="911382"/>
            <a:ext cx="6504144" cy="5428289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Experiment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Result and discussion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 structure identification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Resistivity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Seebeck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Coefficient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conductivity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Conclusions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romanU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708549" y="77736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6877C-199B-44ED-A795-1FC50A5C3439}"/>
              </a:ext>
            </a:extLst>
          </p:cNvPr>
          <p:cNvSpPr/>
          <p:nvPr/>
        </p:nvSpPr>
        <p:spPr>
          <a:xfrm>
            <a:off x="628650" y="6391926"/>
            <a:ext cx="7654216" cy="4360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DF8E5-2651-4B32-B9F6-3102C0CA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88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00C8-F6BE-451A-9ACE-5773F6093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09" y="2103437"/>
            <a:ext cx="8373948" cy="265709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Thank you for your attentions!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For further clarification, please contact</a:t>
            </a:r>
            <a:r>
              <a:rPr lang="en-US" sz="3600" dirty="0"/>
              <a:t>: </a:t>
            </a:r>
            <a:r>
              <a:rPr lang="en-US" sz="2000" dirty="0"/>
              <a:t>sam-sopheap-fh@ynu.jp.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F0FB86-6E61-4098-8C60-7D2B43A5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32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708549" y="77736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6877C-199B-44ED-A795-1FC50A5C3439}"/>
              </a:ext>
            </a:extLst>
          </p:cNvPr>
          <p:cNvSpPr/>
          <p:nvPr/>
        </p:nvSpPr>
        <p:spPr>
          <a:xfrm>
            <a:off x="628650" y="6439059"/>
            <a:ext cx="7654216" cy="4360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0F862C-DBFF-414B-BE14-E8EEF1296FA6}"/>
              </a:ext>
            </a:extLst>
          </p:cNvPr>
          <p:cNvSpPr txBox="1">
            <a:spLocks/>
          </p:cNvSpPr>
          <p:nvPr/>
        </p:nvSpPr>
        <p:spPr>
          <a:xfrm>
            <a:off x="512408" y="2696292"/>
            <a:ext cx="7886700" cy="78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714F7-F78C-4958-B9D5-878E44F4EC17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7D58-857C-4F20-88BF-109DB1159DB6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D8280-8346-4E4C-BBAD-187FF47F2676}"/>
              </a:ext>
            </a:extLst>
          </p:cNvPr>
          <p:cNvSpPr/>
          <p:nvPr/>
        </p:nvSpPr>
        <p:spPr>
          <a:xfrm>
            <a:off x="5476973" y="3308808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B119C0-80EF-4F38-B48E-203DA22C566C}"/>
              </a:ext>
            </a:extLst>
          </p:cNvPr>
          <p:cNvSpPr/>
          <p:nvPr/>
        </p:nvSpPr>
        <p:spPr>
          <a:xfrm>
            <a:off x="5844618" y="413836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E7899B-2B9E-4B7D-90DD-CE995A8408CF}"/>
              </a:ext>
            </a:extLst>
          </p:cNvPr>
          <p:cNvSpPr/>
          <p:nvPr/>
        </p:nvSpPr>
        <p:spPr>
          <a:xfrm>
            <a:off x="6155703" y="4018503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36A6B-BC2E-4433-9BF3-E56AC9BB1C78}"/>
              </a:ext>
            </a:extLst>
          </p:cNvPr>
          <p:cNvSpPr/>
          <p:nvPr/>
        </p:nvSpPr>
        <p:spPr>
          <a:xfrm>
            <a:off x="6439096" y="300646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13AFB-3EA5-4A8A-8B16-ED050BAE203F}"/>
              </a:ext>
            </a:extLst>
          </p:cNvPr>
          <p:cNvSpPr/>
          <p:nvPr/>
        </p:nvSpPr>
        <p:spPr>
          <a:xfrm>
            <a:off x="6749592" y="348254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EAFD35-6FE1-4D49-8698-646D8E28EC50}"/>
              </a:ext>
            </a:extLst>
          </p:cNvPr>
          <p:cNvSpPr/>
          <p:nvPr/>
        </p:nvSpPr>
        <p:spPr>
          <a:xfrm>
            <a:off x="7093669" y="352588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C0AE8-8BA7-4FE8-B4DA-59A69406BD50}"/>
              </a:ext>
            </a:extLst>
          </p:cNvPr>
          <p:cNvSpPr/>
          <p:nvPr/>
        </p:nvSpPr>
        <p:spPr>
          <a:xfrm>
            <a:off x="7728614" y="4110086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8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708549" y="77736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6877C-199B-44ED-A795-1FC50A5C3439}"/>
              </a:ext>
            </a:extLst>
          </p:cNvPr>
          <p:cNvSpPr/>
          <p:nvPr/>
        </p:nvSpPr>
        <p:spPr>
          <a:xfrm>
            <a:off x="628650" y="6391926"/>
            <a:ext cx="7654216" cy="4360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8AC8C-08C3-4499-8639-E32A45C4AD4E}"/>
              </a:ext>
            </a:extLst>
          </p:cNvPr>
          <p:cNvSpPr txBox="1"/>
          <p:nvPr/>
        </p:nvSpPr>
        <p:spPr>
          <a:xfrm>
            <a:off x="613381" y="4348867"/>
            <a:ext cx="83218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Xiaolong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al.,(2020), 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β-FeSi</a:t>
            </a:r>
            <a:r>
              <a:rPr lang="en-US" sz="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based material is a promising candidate</a:t>
            </a:r>
            <a:r>
              <a:rPr lang="en-US" sz="18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thermoelectric (TE)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working at high temperatures up to 900 C due to: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nvironmental friendliness </a:t>
            </a:r>
          </a:p>
          <a:p>
            <a:pPr marL="285750" indent="-285750" algn="l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ood thermal stability </a:t>
            </a:r>
          </a:p>
          <a:p>
            <a:pPr marL="285750" indent="-285750" algn="l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oxidation resistance </a:t>
            </a:r>
          </a:p>
          <a:p>
            <a:pPr marL="285750" indent="-285750" algn="l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cost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0F862C-DBFF-414B-BE14-E8EEF1296FA6}"/>
              </a:ext>
            </a:extLst>
          </p:cNvPr>
          <p:cNvSpPr txBox="1">
            <a:spLocks/>
          </p:cNvSpPr>
          <p:nvPr/>
        </p:nvSpPr>
        <p:spPr>
          <a:xfrm>
            <a:off x="628650" y="128244"/>
            <a:ext cx="7886700" cy="78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 structure and characteristic of 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FeSi</a:t>
            </a:r>
            <a:r>
              <a:rPr lang="en-US" sz="105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8465E8-FBCA-4596-9B6B-D9C86E50E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09" y="1546287"/>
            <a:ext cx="2527494" cy="23354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09EFF3-7ABD-4A4E-A518-846559704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380" y="1451042"/>
            <a:ext cx="1172749" cy="21904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4AFEE7-317B-4DDB-B7EE-D2C06D55A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001" y="1375509"/>
            <a:ext cx="2076634" cy="23035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E96679-2A97-4531-8B72-932283515302}"/>
              </a:ext>
            </a:extLst>
          </p:cNvPr>
          <p:cNvSpPr txBox="1"/>
          <p:nvPr/>
        </p:nvSpPr>
        <p:spPr>
          <a:xfrm>
            <a:off x="1431879" y="860298"/>
            <a:ext cx="62802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 Structure of each phase transition of FeSi2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C7D56D-49A1-4276-BD8C-CB727EA00A36}"/>
              </a:ext>
            </a:extLst>
          </p:cNvPr>
          <p:cNvSpPr txBox="1"/>
          <p:nvPr/>
        </p:nvSpPr>
        <p:spPr>
          <a:xfrm>
            <a:off x="613381" y="1171989"/>
            <a:ext cx="2464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Orthorhombic β-phase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E6246D-25CD-48F7-9B2F-ACD34EBB5036}"/>
              </a:ext>
            </a:extLst>
          </p:cNvPr>
          <p:cNvSpPr txBox="1"/>
          <p:nvPr/>
        </p:nvSpPr>
        <p:spPr>
          <a:xfrm>
            <a:off x="3146996" y="1207869"/>
            <a:ext cx="2729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Tetragonal 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319519-26C0-4FF7-A922-58E037031BB2}"/>
              </a:ext>
            </a:extLst>
          </p:cNvPr>
          <p:cNvSpPr txBox="1"/>
          <p:nvPr/>
        </p:nvSpPr>
        <p:spPr>
          <a:xfrm>
            <a:off x="5945584" y="1195255"/>
            <a:ext cx="2076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ubic 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ε-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4C938D-39C6-4190-A6E1-E51DB36A363A}"/>
              </a:ext>
            </a:extLst>
          </p:cNvPr>
          <p:cNvSpPr txBox="1"/>
          <p:nvPr/>
        </p:nvSpPr>
        <p:spPr>
          <a:xfrm>
            <a:off x="2286000" y="391693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β-FeSi</a:t>
            </a:r>
            <a:r>
              <a:rPr lang="en-US" sz="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this study?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1651F34-82CA-4444-801B-500811964124}"/>
              </a:ext>
            </a:extLst>
          </p:cNvPr>
          <p:cNvSpPr/>
          <p:nvPr/>
        </p:nvSpPr>
        <p:spPr>
          <a:xfrm>
            <a:off x="233764" y="1490159"/>
            <a:ext cx="3223968" cy="24509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7B9BB40-CFEA-4165-B4B7-9FD5AC14910C}"/>
              </a:ext>
            </a:extLst>
          </p:cNvPr>
          <p:cNvSpPr/>
          <p:nvPr/>
        </p:nvSpPr>
        <p:spPr>
          <a:xfrm>
            <a:off x="8208249" y="4634661"/>
            <a:ext cx="663594" cy="3651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4B220B-2F61-4653-8370-F3EAC5FDE7E9}"/>
              </a:ext>
            </a:extLst>
          </p:cNvPr>
          <p:cNvCxnSpPr>
            <a:cxnSpLocks/>
          </p:cNvCxnSpPr>
          <p:nvPr/>
        </p:nvCxnSpPr>
        <p:spPr>
          <a:xfrm>
            <a:off x="708549" y="758515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0AA192-49D9-49E6-88ED-68C8648B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9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708549" y="77736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6877C-199B-44ED-A795-1FC50A5C3439}"/>
              </a:ext>
            </a:extLst>
          </p:cNvPr>
          <p:cNvSpPr/>
          <p:nvPr/>
        </p:nvSpPr>
        <p:spPr>
          <a:xfrm>
            <a:off x="628650" y="6439059"/>
            <a:ext cx="7654216" cy="4360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0F862C-DBFF-414B-BE14-E8EEF1296FA6}"/>
              </a:ext>
            </a:extLst>
          </p:cNvPr>
          <p:cNvSpPr txBox="1">
            <a:spLocks/>
          </p:cNvSpPr>
          <p:nvPr/>
        </p:nvSpPr>
        <p:spPr>
          <a:xfrm>
            <a:off x="628650" y="165952"/>
            <a:ext cx="7886700" cy="78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transition diagram of FeSi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714F7-F78C-4958-B9D5-878E44F4EC17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7D58-857C-4F20-88BF-109DB1159DB6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1AC293-C711-4EC3-994C-165E63AE7666}"/>
              </a:ext>
            </a:extLst>
          </p:cNvPr>
          <p:cNvSpPr/>
          <p:nvPr/>
        </p:nvSpPr>
        <p:spPr>
          <a:xfrm>
            <a:off x="4384828" y="2499596"/>
            <a:ext cx="479404" cy="320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D8280-8346-4E4C-BBAD-187FF47F2676}"/>
              </a:ext>
            </a:extLst>
          </p:cNvPr>
          <p:cNvSpPr/>
          <p:nvPr/>
        </p:nvSpPr>
        <p:spPr>
          <a:xfrm>
            <a:off x="5476973" y="3308808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B119C0-80EF-4F38-B48E-203DA22C566C}"/>
              </a:ext>
            </a:extLst>
          </p:cNvPr>
          <p:cNvSpPr/>
          <p:nvPr/>
        </p:nvSpPr>
        <p:spPr>
          <a:xfrm>
            <a:off x="5844618" y="413836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E7899B-2B9E-4B7D-90DD-CE995A8408CF}"/>
              </a:ext>
            </a:extLst>
          </p:cNvPr>
          <p:cNvSpPr/>
          <p:nvPr/>
        </p:nvSpPr>
        <p:spPr>
          <a:xfrm>
            <a:off x="6155703" y="4018503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36A6B-BC2E-4433-9BF3-E56AC9BB1C78}"/>
              </a:ext>
            </a:extLst>
          </p:cNvPr>
          <p:cNvSpPr/>
          <p:nvPr/>
        </p:nvSpPr>
        <p:spPr>
          <a:xfrm>
            <a:off x="6439096" y="300646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13AFB-3EA5-4A8A-8B16-ED050BAE203F}"/>
              </a:ext>
            </a:extLst>
          </p:cNvPr>
          <p:cNvSpPr/>
          <p:nvPr/>
        </p:nvSpPr>
        <p:spPr>
          <a:xfrm>
            <a:off x="6749592" y="348254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EAFD35-6FE1-4D49-8698-646D8E28EC50}"/>
              </a:ext>
            </a:extLst>
          </p:cNvPr>
          <p:cNvSpPr/>
          <p:nvPr/>
        </p:nvSpPr>
        <p:spPr>
          <a:xfrm>
            <a:off x="7093669" y="352588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C0AE8-8BA7-4FE8-B4DA-59A69406BD50}"/>
              </a:ext>
            </a:extLst>
          </p:cNvPr>
          <p:cNvSpPr/>
          <p:nvPr/>
        </p:nvSpPr>
        <p:spPr>
          <a:xfrm>
            <a:off x="7728614" y="4110086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EB171-7527-419B-9A67-4F9376994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94" y="826414"/>
            <a:ext cx="4535253" cy="505356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ABB7264-64B9-4292-8B8F-BE02FA7D70AC}"/>
              </a:ext>
            </a:extLst>
          </p:cNvPr>
          <p:cNvSpPr txBox="1"/>
          <p:nvPr/>
        </p:nvSpPr>
        <p:spPr>
          <a:xfrm>
            <a:off x="32992" y="5921336"/>
            <a:ext cx="581162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equilibrium phase diagram for the system Fe–Si by Piton and Fay. α-phase:FeSi</a:t>
            </a:r>
            <a:r>
              <a:rPr lang="en-US" sz="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β-phase:FeSi</a:t>
            </a:r>
            <a:r>
              <a:rPr lang="en-US" sz="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ε-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phase:FeSi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DD03A0-A0D2-492C-B173-C55B55837AFE}"/>
              </a:ext>
            </a:extLst>
          </p:cNvPr>
          <p:cNvSpPr txBox="1"/>
          <p:nvPr/>
        </p:nvSpPr>
        <p:spPr>
          <a:xfrm>
            <a:off x="4651899" y="4548502"/>
            <a:ext cx="42791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The low temperature (below 1259K)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phase FeSi</a:t>
            </a:r>
            <a:r>
              <a:rPr lang="en-US" sz="1000" b="0" i="0" u="none" strike="noStrike" baseline="0" dirty="0">
                <a:latin typeface="Times New Roman" panose="02020603050405020304" pitchFamily="18" charset="0"/>
              </a:rPr>
              <a:t>2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is a semiconductor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2FE86B-4559-4CC7-BD52-2D91ED440B99}"/>
              </a:ext>
            </a:extLst>
          </p:cNvPr>
          <p:cNvSpPr txBox="1"/>
          <p:nvPr/>
        </p:nvSpPr>
        <p:spPr>
          <a:xfrm>
            <a:off x="4455758" y="2293895"/>
            <a:ext cx="46474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</a:rPr>
              <a:t>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he high temperature [between the eutectic and peritectoid temperatures (1485 and 1259K)]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and </a:t>
            </a:r>
            <a:r>
              <a:rPr lang="el-GR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phase of FeSi</a:t>
            </a:r>
            <a:r>
              <a:rPr lang="en-US" sz="1000" b="0" i="0" u="none" strike="noStrike" baseline="0" dirty="0">
                <a:latin typeface="Times New Roman" panose="02020603050405020304" pitchFamily="18" charset="0"/>
              </a:rPr>
              <a:t>2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is a metal.</a:t>
            </a:r>
            <a:endParaRPr 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7AF4589-B3F1-4F24-B952-0C87C09AD9C7}"/>
              </a:ext>
            </a:extLst>
          </p:cNvPr>
          <p:cNvCxnSpPr/>
          <p:nvPr/>
        </p:nvCxnSpPr>
        <p:spPr>
          <a:xfrm>
            <a:off x="1551129" y="4138367"/>
            <a:ext cx="0" cy="126664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306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38BEAF-CF4D-4ABF-83C1-880AD1AAB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695" y="620236"/>
            <a:ext cx="7637518" cy="616642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565C3D-47B3-4BC3-805E-4D41CC38C5B0}"/>
              </a:ext>
            </a:extLst>
          </p:cNvPr>
          <p:cNvCxnSpPr>
            <a:cxnSpLocks/>
          </p:cNvCxnSpPr>
          <p:nvPr/>
        </p:nvCxnSpPr>
        <p:spPr>
          <a:xfrm>
            <a:off x="628650" y="48261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3269804D-3F03-4662-9EA5-C42D759682E2}"/>
              </a:ext>
            </a:extLst>
          </p:cNvPr>
          <p:cNvSpPr txBox="1">
            <a:spLocks/>
          </p:cNvSpPr>
          <p:nvPr/>
        </p:nvSpPr>
        <p:spPr>
          <a:xfrm>
            <a:off x="628650" y="-159856"/>
            <a:ext cx="7886700" cy="78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to improve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FeSi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Sn-doped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5FA3CBA-195A-4AFE-A9B3-551CDA626A73}"/>
              </a:ext>
            </a:extLst>
          </p:cNvPr>
          <p:cNvSpPr/>
          <p:nvPr/>
        </p:nvSpPr>
        <p:spPr>
          <a:xfrm>
            <a:off x="4841779" y="818636"/>
            <a:ext cx="1696825" cy="8720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F57E57-8014-4917-AF9F-E7EC9996B7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35"/>
          <a:stretch/>
        </p:blipFill>
        <p:spPr>
          <a:xfrm>
            <a:off x="1018095" y="829197"/>
            <a:ext cx="1846938" cy="1208067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B6AE52-FE44-4520-9390-B1D915E6C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84" y="2215671"/>
            <a:ext cx="1608300" cy="6097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E431D0-AFE4-4279-A5F5-1169A0B49A74}"/>
              </a:ext>
            </a:extLst>
          </p:cNvPr>
          <p:cNvSpPr txBox="1"/>
          <p:nvPr/>
        </p:nvSpPr>
        <p:spPr>
          <a:xfrm>
            <a:off x="18854" y="2963070"/>
            <a:ext cx="3440783" cy="3323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5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Density of </a:t>
            </a:r>
            <a:r>
              <a:rPr lang="en-US" sz="15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5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5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2.33 g/cm³</a:t>
            </a: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Density of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Sn: </a:t>
            </a:r>
            <a:r>
              <a:rPr lang="en-US" sz="15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7.31 g/cm³</a:t>
            </a: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Melting point of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Si: 1,410 °C</a:t>
            </a: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Melting point of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231.9 °C</a:t>
            </a:r>
          </a:p>
          <a:p>
            <a:endParaRPr lang="en-US" sz="1500" b="1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5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r>
              <a:rPr lang="en-US" sz="15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heavier mass (</a:t>
            </a:r>
            <a:r>
              <a:rPr lang="en-US" sz="15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m)</a:t>
            </a:r>
            <a:r>
              <a:rPr lang="en-US" sz="15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15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Si.</a:t>
            </a:r>
            <a:endParaRPr lang="en-US" sz="15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5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 </a:t>
            </a:r>
            <a:r>
              <a:rPr lang="en-US" sz="15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low melting point related the low elastic modulus (</a:t>
            </a:r>
            <a:r>
              <a:rPr lang="en-US" sz="15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r>
              <a:rPr lang="en-US" sz="15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due to weak chemical bonds. </a:t>
            </a:r>
          </a:p>
          <a:p>
            <a:pPr marL="285750" indent="-285750">
              <a:buFontTx/>
              <a:buChar char="-"/>
            </a:pPr>
            <a:endParaRPr lang="en-US" sz="1500" b="1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thermal conductivity of </a:t>
            </a:r>
            <a:r>
              <a:rPr lang="el-GR" sz="15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15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FeSi</a:t>
            </a:r>
            <a:r>
              <a:rPr lang="en-US" sz="12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4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reduced by doping Sn on Si sides</a:t>
            </a:r>
            <a:r>
              <a:rPr lang="en-US" sz="15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CB28B1-4659-4186-9544-68C67FFF8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99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565C3D-47B3-4BC3-805E-4D41CC38C5B0}"/>
              </a:ext>
            </a:extLst>
          </p:cNvPr>
          <p:cNvCxnSpPr>
            <a:cxnSpLocks/>
          </p:cNvCxnSpPr>
          <p:nvPr/>
        </p:nvCxnSpPr>
        <p:spPr>
          <a:xfrm>
            <a:off x="628650" y="48261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3269804D-3F03-4662-9EA5-C42D759682E2}"/>
              </a:ext>
            </a:extLst>
          </p:cNvPr>
          <p:cNvSpPr txBox="1">
            <a:spLocks/>
          </p:cNvSpPr>
          <p:nvPr/>
        </p:nvSpPr>
        <p:spPr>
          <a:xfrm>
            <a:off x="628650" y="-159856"/>
            <a:ext cx="7886700" cy="78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to improve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FeSi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Co-doped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E431D0-AFE4-4279-A5F5-1169A0B49A74}"/>
              </a:ext>
            </a:extLst>
          </p:cNvPr>
          <p:cNvSpPr txBox="1"/>
          <p:nvPr/>
        </p:nvSpPr>
        <p:spPr>
          <a:xfrm>
            <a:off x="427446" y="1818892"/>
            <a:ext cx="8289107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Resistivity</a:t>
            </a:r>
            <a:r>
              <a:rPr lang="en-US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The decrease in electrical resistivity can be achieved by the </a:t>
            </a:r>
            <a:r>
              <a:rPr lang="en-US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increase in carrier density </a:t>
            </a:r>
            <a:r>
              <a:rPr lang="en-US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valence electron control.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674A97-A04B-4F6E-ABAF-D74B1D30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9462EDB-3EC5-4F5E-ADB6-F94F236E30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004152"/>
              </p:ext>
            </p:extLst>
          </p:nvPr>
        </p:nvGraphicFramePr>
        <p:xfrm>
          <a:off x="2842180" y="2556824"/>
          <a:ext cx="1610171" cy="872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696" imgH="495349" progId="Equation.DSMT4">
                  <p:embed/>
                </p:oleObj>
              </mc:Choice>
              <mc:Fallback>
                <p:oleObj name="Equation" r:id="rId2" imgW="914696" imgH="4953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42180" y="2556824"/>
                        <a:ext cx="1610171" cy="872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9246022-353E-4AED-AF19-8AC6E2803803}"/>
              </a:ext>
            </a:extLst>
          </p:cNvPr>
          <p:cNvSpPr txBox="1"/>
          <p:nvPr/>
        </p:nvSpPr>
        <p:spPr>
          <a:xfrm>
            <a:off x="2615938" y="3856789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improved by carrier doping with different valence electron elements. </a:t>
            </a:r>
            <a:endParaRPr lang="en-US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DFDE77-ED41-4E45-83AD-20CBFB205430}"/>
              </a:ext>
            </a:extLst>
          </p:cNvPr>
          <p:cNvCxnSpPr/>
          <p:nvPr/>
        </p:nvCxnSpPr>
        <p:spPr>
          <a:xfrm flipV="1">
            <a:off x="3054285" y="3429000"/>
            <a:ext cx="424206" cy="56796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567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708549" y="77736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6877C-199B-44ED-A795-1FC50A5C3439}"/>
              </a:ext>
            </a:extLst>
          </p:cNvPr>
          <p:cNvSpPr/>
          <p:nvPr/>
        </p:nvSpPr>
        <p:spPr>
          <a:xfrm>
            <a:off x="628650" y="6439059"/>
            <a:ext cx="7654216" cy="4360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0F862C-DBFF-414B-BE14-E8EEF1296FA6}"/>
              </a:ext>
            </a:extLst>
          </p:cNvPr>
          <p:cNvSpPr txBox="1">
            <a:spLocks/>
          </p:cNvSpPr>
          <p:nvPr/>
        </p:nvSpPr>
        <p:spPr>
          <a:xfrm>
            <a:off x="512408" y="2696292"/>
            <a:ext cx="7886700" cy="78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Experimental Method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714F7-F78C-4958-B9D5-878E44F4EC17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7D58-857C-4F20-88BF-109DB1159DB6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D8280-8346-4E4C-BBAD-187FF47F2676}"/>
              </a:ext>
            </a:extLst>
          </p:cNvPr>
          <p:cNvSpPr/>
          <p:nvPr/>
        </p:nvSpPr>
        <p:spPr>
          <a:xfrm>
            <a:off x="5476973" y="3308808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B119C0-80EF-4F38-B48E-203DA22C566C}"/>
              </a:ext>
            </a:extLst>
          </p:cNvPr>
          <p:cNvSpPr/>
          <p:nvPr/>
        </p:nvSpPr>
        <p:spPr>
          <a:xfrm>
            <a:off x="5844618" y="413836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E7899B-2B9E-4B7D-90DD-CE995A8408CF}"/>
              </a:ext>
            </a:extLst>
          </p:cNvPr>
          <p:cNvSpPr/>
          <p:nvPr/>
        </p:nvSpPr>
        <p:spPr>
          <a:xfrm>
            <a:off x="6155703" y="4018503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36A6B-BC2E-4433-9BF3-E56AC9BB1C78}"/>
              </a:ext>
            </a:extLst>
          </p:cNvPr>
          <p:cNvSpPr/>
          <p:nvPr/>
        </p:nvSpPr>
        <p:spPr>
          <a:xfrm>
            <a:off x="6439096" y="300646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13AFB-3EA5-4A8A-8B16-ED050BAE203F}"/>
              </a:ext>
            </a:extLst>
          </p:cNvPr>
          <p:cNvSpPr/>
          <p:nvPr/>
        </p:nvSpPr>
        <p:spPr>
          <a:xfrm>
            <a:off x="6749592" y="348254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EAFD35-6FE1-4D49-8698-646D8E28EC50}"/>
              </a:ext>
            </a:extLst>
          </p:cNvPr>
          <p:cNvSpPr/>
          <p:nvPr/>
        </p:nvSpPr>
        <p:spPr>
          <a:xfrm>
            <a:off x="7093669" y="352588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C0AE8-8BA7-4FE8-B4DA-59A69406BD50}"/>
              </a:ext>
            </a:extLst>
          </p:cNvPr>
          <p:cNvSpPr/>
          <p:nvPr/>
        </p:nvSpPr>
        <p:spPr>
          <a:xfrm>
            <a:off x="7728614" y="4110086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31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708549" y="77736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6877C-199B-44ED-A795-1FC50A5C3439}"/>
              </a:ext>
            </a:extLst>
          </p:cNvPr>
          <p:cNvSpPr/>
          <p:nvPr/>
        </p:nvSpPr>
        <p:spPr>
          <a:xfrm>
            <a:off x="628650" y="6439059"/>
            <a:ext cx="7654216" cy="4360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0F862C-DBFF-414B-BE14-E8EEF1296FA6}"/>
              </a:ext>
            </a:extLst>
          </p:cNvPr>
          <p:cNvSpPr txBox="1">
            <a:spLocks/>
          </p:cNvSpPr>
          <p:nvPr/>
        </p:nvSpPr>
        <p:spPr>
          <a:xfrm>
            <a:off x="628650" y="165952"/>
            <a:ext cx="7886700" cy="78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method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714F7-F78C-4958-B9D5-878E44F4EC17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7D58-857C-4F20-88BF-109DB1159DB6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1AC293-C711-4EC3-994C-165E63AE7666}"/>
              </a:ext>
            </a:extLst>
          </p:cNvPr>
          <p:cNvSpPr/>
          <p:nvPr/>
        </p:nvSpPr>
        <p:spPr>
          <a:xfrm>
            <a:off x="4384828" y="2499596"/>
            <a:ext cx="479404" cy="320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D8280-8346-4E4C-BBAD-187FF47F2676}"/>
              </a:ext>
            </a:extLst>
          </p:cNvPr>
          <p:cNvSpPr/>
          <p:nvPr/>
        </p:nvSpPr>
        <p:spPr>
          <a:xfrm>
            <a:off x="5476973" y="3308808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B119C0-80EF-4F38-B48E-203DA22C566C}"/>
              </a:ext>
            </a:extLst>
          </p:cNvPr>
          <p:cNvSpPr/>
          <p:nvPr/>
        </p:nvSpPr>
        <p:spPr>
          <a:xfrm>
            <a:off x="5844618" y="413836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E7899B-2B9E-4B7D-90DD-CE995A8408CF}"/>
              </a:ext>
            </a:extLst>
          </p:cNvPr>
          <p:cNvSpPr/>
          <p:nvPr/>
        </p:nvSpPr>
        <p:spPr>
          <a:xfrm>
            <a:off x="6155703" y="4018503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36A6B-BC2E-4433-9BF3-E56AC9BB1C78}"/>
              </a:ext>
            </a:extLst>
          </p:cNvPr>
          <p:cNvSpPr/>
          <p:nvPr/>
        </p:nvSpPr>
        <p:spPr>
          <a:xfrm>
            <a:off x="6439096" y="300646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13AFB-3EA5-4A8A-8B16-ED050BAE203F}"/>
              </a:ext>
            </a:extLst>
          </p:cNvPr>
          <p:cNvSpPr/>
          <p:nvPr/>
        </p:nvSpPr>
        <p:spPr>
          <a:xfrm>
            <a:off x="6749592" y="348254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EAFD35-6FE1-4D49-8698-646D8E28EC50}"/>
              </a:ext>
            </a:extLst>
          </p:cNvPr>
          <p:cNvSpPr/>
          <p:nvPr/>
        </p:nvSpPr>
        <p:spPr>
          <a:xfrm>
            <a:off x="7093669" y="352588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C0AE8-8BA7-4FE8-B4DA-59A69406BD50}"/>
              </a:ext>
            </a:extLst>
          </p:cNvPr>
          <p:cNvSpPr/>
          <p:nvPr/>
        </p:nvSpPr>
        <p:spPr>
          <a:xfrm>
            <a:off x="7728614" y="4110086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207C9F1B-295E-4FE0-BA76-02FE0C77BA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553831"/>
              </p:ext>
            </p:extLst>
          </p:nvPr>
        </p:nvGraphicFramePr>
        <p:xfrm>
          <a:off x="20805" y="1235316"/>
          <a:ext cx="3894636" cy="485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797FB6B0-DFC2-42B1-862C-23E88B169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226452"/>
              </p:ext>
            </p:extLst>
          </p:nvPr>
        </p:nvGraphicFramePr>
        <p:xfrm>
          <a:off x="3218571" y="1198458"/>
          <a:ext cx="5417748" cy="5021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7BFEC1A5-7BDD-465A-A02D-453505F42487}"/>
              </a:ext>
            </a:extLst>
          </p:cNvPr>
          <p:cNvSpPr txBox="1"/>
          <p:nvPr/>
        </p:nvSpPr>
        <p:spPr>
          <a:xfrm>
            <a:off x="1315594" y="845716"/>
            <a:ext cx="1317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Fabrication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FB5657-55E0-4619-90B7-3D3BAA5AAA18}"/>
              </a:ext>
            </a:extLst>
          </p:cNvPr>
          <p:cNvSpPr txBox="1"/>
          <p:nvPr/>
        </p:nvSpPr>
        <p:spPr>
          <a:xfrm>
            <a:off x="5095871" y="811903"/>
            <a:ext cx="1663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901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1099</Words>
  <Application>Microsoft Office PowerPoint</Application>
  <PresentationFormat>On-screen Show (4:3)</PresentationFormat>
  <Paragraphs>214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MS Mincho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Equation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attentions!  For further clarification, please contact: sam-sopheap-fh@ynu.jp.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Sopheap</dc:creator>
  <cp:lastModifiedBy>Sam Sopheap</cp:lastModifiedBy>
  <cp:revision>132</cp:revision>
  <dcterms:created xsi:type="dcterms:W3CDTF">2021-06-29T01:00:25Z</dcterms:created>
  <dcterms:modified xsi:type="dcterms:W3CDTF">2021-07-20T08:25:03Z</dcterms:modified>
</cp:coreProperties>
</file>